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81" r:id="rId4"/>
    <p:sldId id="28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302" r:id="rId22"/>
    <p:sldId id="274" r:id="rId23"/>
    <p:sldId id="275" r:id="rId24"/>
    <p:sldId id="300" r:id="rId25"/>
    <p:sldId id="301" r:id="rId26"/>
    <p:sldId id="276" r:id="rId27"/>
    <p:sldId id="277" r:id="rId28"/>
    <p:sldId id="303" r:id="rId29"/>
    <p:sldId id="278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04" r:id="rId40"/>
    <p:sldId id="305" r:id="rId41"/>
    <p:sldId id="291" r:id="rId42"/>
    <p:sldId id="292" r:id="rId43"/>
    <p:sldId id="293" r:id="rId44"/>
    <p:sldId id="294" r:id="rId45"/>
    <p:sldId id="319" r:id="rId46"/>
    <p:sldId id="320" r:id="rId47"/>
    <p:sldId id="298" r:id="rId48"/>
    <p:sldId id="295" r:id="rId49"/>
    <p:sldId id="297" r:id="rId50"/>
    <p:sldId id="29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8" autoAdjust="0"/>
    <p:restoredTop sz="98084" autoAdjust="0"/>
  </p:normalViewPr>
  <p:slideViewPr>
    <p:cSldViewPr snapToGrid="0" snapToObjects="1">
      <p:cViewPr varScale="1">
        <p:scale>
          <a:sx n="135" d="100"/>
          <a:sy n="135" d="100"/>
        </p:scale>
        <p:origin x="-18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Relationship Id="rId2" Type="http://schemas.openxmlformats.org/officeDocument/2006/relationships/image" Target="../media/image19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6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2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5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1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3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86DDC-E646-D74A-BE6C-392E61F8C33E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21.png"/><Relationship Id="rId5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89.emf"/><Relationship Id="rId8" Type="http://schemas.openxmlformats.org/officeDocument/2006/relationships/image" Target="../media/image19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9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97.emf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PRISM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Daniel Hellfeld</a:t>
            </a:r>
            <a:endParaRPr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833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7-14 at 12.4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04" y="375792"/>
            <a:ext cx="4971130" cy="29283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01274" y="6399790"/>
            <a:ext cx="13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range</a:t>
            </a:r>
            <a:endParaRPr lang="en-US" dirty="0"/>
          </a:p>
        </p:txBody>
      </p:sp>
      <p:pic>
        <p:nvPicPr>
          <p:cNvPr id="3" name="Picture 2" descr="Screen Shot 2016-07-15 at 3.31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2" y="3509252"/>
            <a:ext cx="8604598" cy="24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4 at 12.4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291"/>
            <a:ext cx="3621705" cy="2836816"/>
          </a:xfrm>
          <a:prstGeom prst="rect">
            <a:avLst/>
          </a:prstGeom>
        </p:spPr>
      </p:pic>
      <p:pic>
        <p:nvPicPr>
          <p:cNvPr id="5" name="Picture 4" descr="Screen Shot 2016-07-14 at 12.45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52" y="1203892"/>
            <a:ext cx="3012008" cy="2624667"/>
          </a:xfrm>
          <a:prstGeom prst="rect">
            <a:avLst/>
          </a:prstGeom>
        </p:spPr>
      </p:pic>
      <p:pic>
        <p:nvPicPr>
          <p:cNvPr id="6" name="Picture 5" descr="Screen Shot 2016-07-14 at 12.45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102291"/>
            <a:ext cx="3250115" cy="28995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2925" y="565150"/>
            <a:ext cx="5661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reconstructed image on 3D sphere (</a:t>
            </a:r>
            <a:r>
              <a:rPr lang="en-US" dirty="0" err="1" smtClean="0"/>
              <a:t>mayavi</a:t>
            </a:r>
            <a:r>
              <a:rPr lang="en-US" dirty="0" smtClean="0"/>
              <a:t> python)</a:t>
            </a:r>
          </a:p>
          <a:p>
            <a:r>
              <a:rPr lang="en-US" dirty="0" smtClean="0"/>
              <a:t>(heat map)</a:t>
            </a:r>
          </a:p>
          <a:p>
            <a:endParaRPr lang="en-US" dirty="0"/>
          </a:p>
        </p:txBody>
      </p:sp>
      <p:pic>
        <p:nvPicPr>
          <p:cNvPr id="7" name="Picture 6" descr="Screen Shot 2016-07-14 at 12.49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934" y="4457020"/>
            <a:ext cx="3060726" cy="2132791"/>
          </a:xfrm>
          <a:prstGeom prst="rect">
            <a:avLst/>
          </a:prstGeom>
        </p:spPr>
      </p:pic>
      <p:pic>
        <p:nvPicPr>
          <p:cNvPr id="8" name="Picture 7" descr="Screen Shot 2016-07-14 at 12.49.5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660" y="4457020"/>
            <a:ext cx="2738695" cy="21224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726" y="5197475"/>
            <a:ext cx="3407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Spherical histograms (VTK python)</a:t>
            </a:r>
          </a:p>
          <a:p>
            <a:r>
              <a:rPr lang="en-US" dirty="0" smtClean="0"/>
              <a:t>- As opposed to heat map</a:t>
            </a:r>
          </a:p>
        </p:txBody>
      </p:sp>
    </p:spTree>
    <p:extLst>
      <p:ext uri="{BB962C8B-B14F-4D97-AF65-F5344CB8AC3E}">
        <p14:creationId xmlns:p14="http://schemas.microsoft.com/office/powerpoint/2010/main" val="139359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3.1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31" y="3744358"/>
            <a:ext cx="1823218" cy="1602343"/>
          </a:xfrm>
          <a:prstGeom prst="rect">
            <a:avLst/>
          </a:prstGeom>
        </p:spPr>
      </p:pic>
      <p:pic>
        <p:nvPicPr>
          <p:cNvPr id="3" name="Picture 2" descr="Screen Shot 2016-07-14 at 3.1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630" y="3741151"/>
            <a:ext cx="1761700" cy="1605550"/>
          </a:xfrm>
          <a:prstGeom prst="rect">
            <a:avLst/>
          </a:prstGeom>
        </p:spPr>
      </p:pic>
      <p:pic>
        <p:nvPicPr>
          <p:cNvPr id="4" name="Picture 3" descr="Screen Shot 2016-07-14 at 3.14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48" y="5232400"/>
            <a:ext cx="1751563" cy="157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9750" y="3343791"/>
            <a:ext cx="51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 of autocorrelation, corrected for sensitivity map</a:t>
            </a:r>
            <a:endParaRPr lang="en-US" dirty="0"/>
          </a:p>
        </p:txBody>
      </p:sp>
      <p:pic>
        <p:nvPicPr>
          <p:cNvPr id="6" name="Picture 5" descr="Screen Shot 2016-07-14 at 3.16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0" y="3782459"/>
            <a:ext cx="4889501" cy="29751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9750" y="130691"/>
            <a:ext cx="546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Autocorrelation image, not corrected for sensitivity map</a:t>
            </a:r>
            <a:endParaRPr lang="en-US" dirty="0"/>
          </a:p>
        </p:txBody>
      </p:sp>
      <p:pic>
        <p:nvPicPr>
          <p:cNvPr id="10" name="Picture 9" descr="Screen Shot 2016-07-14 at 3.45.1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83" y="500023"/>
            <a:ext cx="4259095" cy="2510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03348" y="2014498"/>
            <a:ext cx="158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index = 800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3230" y="3200400"/>
            <a:ext cx="889377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3.4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1" y="495300"/>
            <a:ext cx="4823902" cy="561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8003" y="3100864"/>
            <a:ext cx="169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index = 1066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5 at 12.3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61" y="190500"/>
            <a:ext cx="3685264" cy="2133268"/>
          </a:xfrm>
          <a:prstGeom prst="rect">
            <a:avLst/>
          </a:prstGeom>
        </p:spPr>
      </p:pic>
      <p:pic>
        <p:nvPicPr>
          <p:cNvPr id="3" name="Picture 2" descr="Screen Shot 2016-07-15 at 12.3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2" y="3744734"/>
            <a:ext cx="4840608" cy="28084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1362" y="393700"/>
            <a:ext cx="2971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between the peak image pixel index and the true source pixel index for all MLEM reconstructions (not good because it can blow up for images off by a 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492" y="3048724"/>
            <a:ext cx="773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Angular distance (rad) between </a:t>
            </a:r>
            <a:r>
              <a:rPr lang="en-US" dirty="0"/>
              <a:t>the peak image pixel </a:t>
            </a:r>
            <a:r>
              <a:rPr lang="en-US" dirty="0" smtClean="0"/>
              <a:t>and </a:t>
            </a:r>
            <a:r>
              <a:rPr lang="en-US" dirty="0"/>
              <a:t>the true source </a:t>
            </a:r>
            <a:r>
              <a:rPr lang="en-US" dirty="0" smtClean="0"/>
              <a:t>pixel </a:t>
            </a:r>
            <a:r>
              <a:rPr lang="en-US" dirty="0"/>
              <a:t>for all MLEM reconstructions </a:t>
            </a:r>
            <a:r>
              <a:rPr lang="en-US" dirty="0" smtClean="0"/>
              <a:t>. Gives us a sense of accuracy.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2959100"/>
            <a:ext cx="91440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6-07-15 at 3.37.0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3"/>
          <a:stretch/>
        </p:blipFill>
        <p:spPr>
          <a:xfrm>
            <a:off x="5003801" y="4001423"/>
            <a:ext cx="4140200" cy="23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0700" y="583168"/>
            <a:ext cx="520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the autocorrelation instead of the MLEM image</a:t>
            </a:r>
            <a:endParaRPr lang="en-US" dirty="0"/>
          </a:p>
        </p:txBody>
      </p:sp>
      <p:pic>
        <p:nvPicPr>
          <p:cNvPr id="4" name="Picture 3" descr="Screen Shot 2016-07-19 at 2.12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257"/>
            <a:ext cx="5100917" cy="2985704"/>
          </a:xfrm>
          <a:prstGeom prst="rect">
            <a:avLst/>
          </a:prstGeom>
        </p:spPr>
      </p:pic>
      <p:pic>
        <p:nvPicPr>
          <p:cNvPr id="5" name="Picture 4" descr="Screen Shot 2016-07-19 at 2.1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28" y="1702257"/>
            <a:ext cx="4042872" cy="26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652" y="135100"/>
            <a:ext cx="287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DOI (inner, outer, combined)</a:t>
            </a:r>
            <a:endParaRPr lang="en-US" dirty="0"/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780"/>
            <a:ext cx="3326344" cy="2547009"/>
          </a:xfrm>
          <a:prstGeom prst="rect">
            <a:avLst/>
          </a:prstGeom>
        </p:spPr>
      </p:pic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25" y="599378"/>
            <a:ext cx="3489488" cy="2501412"/>
          </a:xfrm>
          <a:prstGeom prst="rect">
            <a:avLst/>
          </a:prstGeom>
        </p:spPr>
      </p:pic>
      <p:pic>
        <p:nvPicPr>
          <p:cNvPr id="11" name="Picture 10" descr="download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718" y="599378"/>
            <a:ext cx="3523159" cy="2501412"/>
          </a:xfrm>
          <a:prstGeom prst="rect">
            <a:avLst/>
          </a:prstGeom>
        </p:spPr>
      </p:pic>
      <p:pic>
        <p:nvPicPr>
          <p:cNvPr id="13" name="Picture 12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7361"/>
            <a:ext cx="3408420" cy="2450592"/>
          </a:xfrm>
          <a:prstGeom prst="rect">
            <a:avLst/>
          </a:prstGeom>
        </p:spPr>
      </p:pic>
      <p:pic>
        <p:nvPicPr>
          <p:cNvPr id="14" name="Picture 13" descr="download (1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031" y="3337361"/>
            <a:ext cx="3693253" cy="2450592"/>
          </a:xfrm>
          <a:prstGeom prst="rect">
            <a:avLst/>
          </a:prstGeom>
        </p:spPr>
      </p:pic>
      <p:pic>
        <p:nvPicPr>
          <p:cNvPr id="15" name="Picture 14" descr="download (2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409" y="3337361"/>
            <a:ext cx="3388468" cy="24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DOI – Inner, Outer, Combined</a:t>
            </a:r>
            <a:endParaRPr lang="en-US" dirty="0"/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94" y="504431"/>
            <a:ext cx="4893237" cy="3265417"/>
          </a:xfrm>
          <a:prstGeom prst="rect">
            <a:avLst/>
          </a:prstGeom>
        </p:spPr>
      </p:pic>
      <p:pic>
        <p:nvPicPr>
          <p:cNvPr id="8" name="Picture 7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06" y="504432"/>
            <a:ext cx="4370427" cy="3265417"/>
          </a:xfrm>
          <a:prstGeom prst="rect">
            <a:avLst/>
          </a:prstGeom>
        </p:spPr>
      </p:pic>
      <p:pic>
        <p:nvPicPr>
          <p:cNvPr id="9" name="Picture 8" descr="download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24" y="3769848"/>
            <a:ext cx="4446366" cy="308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DOI – Inner, Outer, Combined</a:t>
            </a:r>
            <a:endParaRPr lang="en-US" dirty="0"/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9" y="1030721"/>
            <a:ext cx="4067003" cy="27195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3977" y="85112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combined</a:t>
            </a:r>
            <a:endParaRPr lang="en-US" dirty="0"/>
          </a:p>
        </p:txBody>
      </p:sp>
      <p:pic>
        <p:nvPicPr>
          <p:cNvPr id="10" name="Picture 9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96" y="1027289"/>
            <a:ext cx="4136441" cy="27229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18396" y="99526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</a:t>
            </a:r>
            <a:endParaRPr lang="en-US" dirty="0"/>
          </a:p>
        </p:txBody>
      </p:sp>
      <p:pic>
        <p:nvPicPr>
          <p:cNvPr id="12" name="Picture 11" descr="download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03" y="3954437"/>
            <a:ext cx="4155904" cy="28392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4591" y="42421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9 at 2.24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5" y="862433"/>
            <a:ext cx="4023765" cy="2473571"/>
          </a:xfrm>
          <a:prstGeom prst="rect">
            <a:avLst/>
          </a:prstGeom>
        </p:spPr>
      </p:pic>
      <p:pic>
        <p:nvPicPr>
          <p:cNvPr id="3" name="Picture 2" descr="Screen Shot 2016-07-19 at 2.24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5" y="3677186"/>
            <a:ext cx="3998952" cy="2378798"/>
          </a:xfrm>
          <a:prstGeom prst="rect">
            <a:avLst/>
          </a:prstGeom>
        </p:spPr>
      </p:pic>
      <p:pic>
        <p:nvPicPr>
          <p:cNvPr id="4" name="Picture 3" descr="Screen Shot 2016-07-19 at 2.24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1" y="1047457"/>
            <a:ext cx="3764629" cy="2288547"/>
          </a:xfrm>
          <a:prstGeom prst="rect">
            <a:avLst/>
          </a:prstGeom>
        </p:spPr>
      </p:pic>
      <p:pic>
        <p:nvPicPr>
          <p:cNvPr id="5" name="Picture 4" descr="Screen Shot 2016-07-19 at 2.24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17" y="3516072"/>
            <a:ext cx="3927933" cy="2413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396" y="9477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48230" y="507176"/>
            <a:ext cx="117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1568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02939" y="507176"/>
            <a:ext cx="112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- 2068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4.53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2" y="927100"/>
            <a:ext cx="2668583" cy="2216150"/>
          </a:xfrm>
          <a:prstGeom prst="rect">
            <a:avLst/>
          </a:prstGeom>
        </p:spPr>
      </p:pic>
      <p:pic>
        <p:nvPicPr>
          <p:cNvPr id="3" name="Picture 2" descr="Screen Shot 2016-07-14 at 4.56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28" y="927100"/>
            <a:ext cx="2587180" cy="2216150"/>
          </a:xfrm>
          <a:prstGeom prst="rect">
            <a:avLst/>
          </a:prstGeom>
        </p:spPr>
      </p:pic>
      <p:pic>
        <p:nvPicPr>
          <p:cNvPr id="4" name="Picture 3" descr="Screen Shot 2016-07-14 at 4.58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9" y="3835400"/>
            <a:ext cx="3099288" cy="2628900"/>
          </a:xfrm>
          <a:prstGeom prst="rect">
            <a:avLst/>
          </a:prstGeom>
        </p:spPr>
      </p:pic>
      <p:pic>
        <p:nvPicPr>
          <p:cNvPr id="5" name="Picture 4" descr="Screen Shot 2016-07-14 at 4.58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67" y="3822700"/>
            <a:ext cx="3252880" cy="262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712" y="3138964"/>
            <a:ext cx="259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Random mask – ringed detectors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16359" y="3143250"/>
            <a:ext cx="2688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Fully populated – ringed detectors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" y="5150366"/>
            <a:ext cx="205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Running particles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619" y="65385"/>
            <a:ext cx="4217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Geant4 simulation – PRISM_SIM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93493" y="137636"/>
            <a:ext cx="465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dhellfeld</a:t>
            </a:r>
            <a:r>
              <a:rPr lang="en-US" dirty="0"/>
              <a:t>/</a:t>
            </a:r>
            <a:r>
              <a:rPr lang="en-US" dirty="0" err="1" smtClean="0"/>
              <a:t>CAI_Toy_Imager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" name="Picture 10" descr="Screen Shot 2016-07-14 at 5.10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32" y="927100"/>
            <a:ext cx="2808171" cy="2216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94232" y="3148291"/>
            <a:ext cx="2719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Fully populated – nested detectors</a:t>
            </a:r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368" y="15679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19796" y="600132"/>
            <a:ext cx="116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– 1568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3982" y="526130"/>
            <a:ext cx="117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2068</a:t>
            </a:r>
            <a:endParaRPr lang="en-US" dirty="0"/>
          </a:p>
        </p:txBody>
      </p:sp>
      <p:pic>
        <p:nvPicPr>
          <p:cNvPr id="9" name="Picture 8" descr="Screen Shot 2016-07-19 at 2.4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6" y="1232046"/>
            <a:ext cx="3784502" cy="2228651"/>
          </a:xfrm>
          <a:prstGeom prst="rect">
            <a:avLst/>
          </a:prstGeom>
        </p:spPr>
      </p:pic>
      <p:pic>
        <p:nvPicPr>
          <p:cNvPr id="10" name="Picture 9" descr="Screen Shot 2016-07-19 at 2.49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36" y="3999415"/>
            <a:ext cx="3326714" cy="1977198"/>
          </a:xfrm>
          <a:prstGeom prst="rect">
            <a:avLst/>
          </a:prstGeom>
        </p:spPr>
      </p:pic>
      <p:pic>
        <p:nvPicPr>
          <p:cNvPr id="11" name="Picture 10" descr="Screen Shot 2016-07-19 at 2.50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37" y="1348994"/>
            <a:ext cx="3504529" cy="2111703"/>
          </a:xfrm>
          <a:prstGeom prst="rect">
            <a:avLst/>
          </a:prstGeom>
        </p:spPr>
      </p:pic>
      <p:pic>
        <p:nvPicPr>
          <p:cNvPr id="12" name="Picture 11" descr="Screen Shot 2016-07-19 at 2.50.1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37" y="3898554"/>
            <a:ext cx="3305488" cy="19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368" y="156798"/>
            <a:ext cx="141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19796" y="600132"/>
            <a:ext cx="116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– 1568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3982" y="526130"/>
            <a:ext cx="117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2068</a:t>
            </a:r>
            <a:endParaRPr lang="en-US" dirty="0"/>
          </a:p>
        </p:txBody>
      </p:sp>
      <p:pic>
        <p:nvPicPr>
          <p:cNvPr id="3" name="Picture 2" descr="Screen Shot 2016-07-25 at 6.0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1" y="1105573"/>
            <a:ext cx="3939153" cy="2340091"/>
          </a:xfrm>
          <a:prstGeom prst="rect">
            <a:avLst/>
          </a:prstGeom>
        </p:spPr>
      </p:pic>
      <p:pic>
        <p:nvPicPr>
          <p:cNvPr id="4" name="Picture 3" descr="Screen Shot 2016-07-25 at 6.07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1" y="3721069"/>
            <a:ext cx="4182363" cy="2542491"/>
          </a:xfrm>
          <a:prstGeom prst="rect">
            <a:avLst/>
          </a:prstGeom>
        </p:spPr>
      </p:pic>
      <p:pic>
        <p:nvPicPr>
          <p:cNvPr id="5" name="Picture 4" descr="Screen Shot 2016-07-25 at 6.08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84" y="1105572"/>
            <a:ext cx="3849827" cy="2340091"/>
          </a:xfrm>
          <a:prstGeom prst="rect">
            <a:avLst/>
          </a:prstGeom>
        </p:spPr>
      </p:pic>
      <p:pic>
        <p:nvPicPr>
          <p:cNvPr id="6" name="Picture 5" descr="Screen Shot 2016-07-25 at 6.08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15" y="3721069"/>
            <a:ext cx="4045468" cy="24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9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94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Sensitivity correct the autocorrelation (inner, outer, combined)</a:t>
            </a:r>
            <a:endParaRPr lang="en-US" dirty="0"/>
          </a:p>
        </p:txBody>
      </p:sp>
      <p:pic>
        <p:nvPicPr>
          <p:cNvPr id="3" name="Picture 2" descr="Screen Shot 2016-07-19 at 2.28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8" y="895613"/>
            <a:ext cx="3704625" cy="2761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4644" y="10869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</a:t>
            </a:r>
          </a:p>
        </p:txBody>
      </p:sp>
      <p:pic>
        <p:nvPicPr>
          <p:cNvPr id="7" name="Picture 6" descr="Screen Shot 2016-07-19 at 2.51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59" y="895613"/>
            <a:ext cx="3597305" cy="2618209"/>
          </a:xfrm>
          <a:prstGeom prst="rect">
            <a:avLst/>
          </a:prstGeom>
        </p:spPr>
      </p:pic>
      <p:pic>
        <p:nvPicPr>
          <p:cNvPr id="5" name="Picture 4" descr="Screen Shot 2016-07-25 at 6.09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04" y="3832768"/>
            <a:ext cx="3945554" cy="27601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16202" y="409799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8814" y="108691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0705" y="104250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doi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3411" y="266208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0705" y="444672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4533" y="101724"/>
            <a:ext cx="117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1070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54178" y="101724"/>
            <a:ext cx="117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2022</a:t>
            </a:r>
            <a:endParaRPr lang="en-US" dirty="0"/>
          </a:p>
        </p:txBody>
      </p:sp>
      <p:pic>
        <p:nvPicPr>
          <p:cNvPr id="10" name="Picture 9" descr="Screen Shot 2016-07-19 at 2.45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24" y="471056"/>
            <a:ext cx="2658534" cy="1600200"/>
          </a:xfrm>
          <a:prstGeom prst="rect">
            <a:avLst/>
          </a:prstGeom>
        </p:spPr>
      </p:pic>
      <p:pic>
        <p:nvPicPr>
          <p:cNvPr id="11" name="Picture 10" descr="Screen Shot 2016-07-19 at 2.45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24" y="2006678"/>
            <a:ext cx="2645492" cy="1600200"/>
          </a:xfrm>
          <a:prstGeom prst="rect">
            <a:avLst/>
          </a:prstGeom>
        </p:spPr>
      </p:pic>
      <p:pic>
        <p:nvPicPr>
          <p:cNvPr id="12" name="Picture 11" descr="Screen Shot 2016-07-19 at 2.46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44" y="3619182"/>
            <a:ext cx="2604581" cy="1600200"/>
          </a:xfrm>
          <a:prstGeom prst="rect">
            <a:avLst/>
          </a:prstGeom>
        </p:spPr>
      </p:pic>
      <p:pic>
        <p:nvPicPr>
          <p:cNvPr id="13" name="Picture 12" descr="Screen Shot 2016-07-19 at 2.47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84" y="3605672"/>
            <a:ext cx="2580694" cy="1600200"/>
          </a:xfrm>
          <a:prstGeom prst="rect">
            <a:avLst/>
          </a:prstGeom>
        </p:spPr>
      </p:pic>
      <p:pic>
        <p:nvPicPr>
          <p:cNvPr id="14" name="Picture 13" descr="Screen Shot 2016-07-19 at 2.47.2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84" y="2006678"/>
            <a:ext cx="2566902" cy="1600200"/>
          </a:xfrm>
          <a:prstGeom prst="rect">
            <a:avLst/>
          </a:prstGeom>
        </p:spPr>
      </p:pic>
      <p:pic>
        <p:nvPicPr>
          <p:cNvPr id="15" name="Picture 14" descr="Screen Shot 2016-07-19 at 2.47.3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84" y="495427"/>
            <a:ext cx="2604001" cy="1600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143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source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0705" y="594982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ombined</a:t>
            </a:r>
            <a:endParaRPr lang="en-US" dirty="0"/>
          </a:p>
        </p:txBody>
      </p:sp>
      <p:pic>
        <p:nvPicPr>
          <p:cNvPr id="4" name="Picture 3" descr="Screen Shot 2016-07-26 at 11.23.58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63" y="5249226"/>
            <a:ext cx="2623228" cy="1595264"/>
          </a:xfrm>
          <a:prstGeom prst="rect">
            <a:avLst/>
          </a:prstGeom>
        </p:spPr>
      </p:pic>
      <p:pic>
        <p:nvPicPr>
          <p:cNvPr id="16" name="Picture 15" descr="Screen Shot 2016-07-26 at 11.24.11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019" y="5257800"/>
            <a:ext cx="2641397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7649" y="81084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doi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7649" y="242004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67649" y="422153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</a:t>
            </a:r>
            <a:endParaRPr lang="en-US" dirty="0"/>
          </a:p>
        </p:txBody>
      </p:sp>
      <p:pic>
        <p:nvPicPr>
          <p:cNvPr id="2" name="Picture 1" descr="Screen Shot 2016-07-21 at 12.21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04" y="402935"/>
            <a:ext cx="2604692" cy="1554480"/>
          </a:xfrm>
          <a:prstGeom prst="rect">
            <a:avLst/>
          </a:prstGeom>
        </p:spPr>
      </p:pic>
      <p:pic>
        <p:nvPicPr>
          <p:cNvPr id="3" name="Picture 2" descr="Screen Shot 2016-07-21 at 12.22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129" y="402935"/>
            <a:ext cx="2346960" cy="1554480"/>
          </a:xfrm>
          <a:prstGeom prst="rect">
            <a:avLst/>
          </a:prstGeom>
        </p:spPr>
      </p:pic>
      <p:pic>
        <p:nvPicPr>
          <p:cNvPr id="4" name="Picture 3" descr="Screen Shot 2016-07-21 at 12.22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32" y="2012140"/>
            <a:ext cx="2545564" cy="1554480"/>
          </a:xfrm>
          <a:prstGeom prst="rect">
            <a:avLst/>
          </a:prstGeom>
        </p:spPr>
      </p:pic>
      <p:pic>
        <p:nvPicPr>
          <p:cNvPr id="16" name="Picture 15" descr="Screen Shot 2016-07-21 at 12.21.5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84" y="3566620"/>
            <a:ext cx="2538012" cy="1554480"/>
          </a:xfrm>
          <a:prstGeom prst="rect">
            <a:avLst/>
          </a:prstGeom>
        </p:spPr>
      </p:pic>
      <p:pic>
        <p:nvPicPr>
          <p:cNvPr id="18" name="Picture 17" descr="Screen Shot 2016-07-21 at 12.23.0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129" y="2012140"/>
            <a:ext cx="2250918" cy="1554480"/>
          </a:xfrm>
          <a:prstGeom prst="rect">
            <a:avLst/>
          </a:prstGeom>
        </p:spPr>
      </p:pic>
      <p:pic>
        <p:nvPicPr>
          <p:cNvPr id="19" name="Picture 18" descr="Screen Shot 2016-07-21 at 12.22.4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129" y="3566620"/>
            <a:ext cx="2310714" cy="15544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0"/>
            <a:ext cx="246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sources (azimuthal)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67649" y="586805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combined</a:t>
            </a:r>
            <a:endParaRPr lang="en-US" dirty="0"/>
          </a:p>
        </p:txBody>
      </p:sp>
      <p:pic>
        <p:nvPicPr>
          <p:cNvPr id="9" name="Picture 8" descr="Screen Shot 2016-07-26 at 11.28.39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84" y="5227490"/>
            <a:ext cx="2538012" cy="1535088"/>
          </a:xfrm>
          <a:prstGeom prst="rect">
            <a:avLst/>
          </a:prstGeom>
        </p:spPr>
      </p:pic>
      <p:pic>
        <p:nvPicPr>
          <p:cNvPr id="10" name="Picture 9" descr="Screen Shot 2016-07-26 at 11.28.59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33" y="5205195"/>
            <a:ext cx="2594128" cy="15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1007" y="932727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doi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20033" y="263469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0033" y="442638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5825" y="20152"/>
            <a:ext cx="202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sources (polar)</a:t>
            </a:r>
            <a:endParaRPr lang="en-US" dirty="0"/>
          </a:p>
        </p:txBody>
      </p:sp>
      <p:pic>
        <p:nvPicPr>
          <p:cNvPr id="8" name="Picture 7" descr="Screen Shot 2016-07-21 at 12.2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198" y="298019"/>
            <a:ext cx="2648508" cy="1655859"/>
          </a:xfrm>
          <a:prstGeom prst="rect">
            <a:avLst/>
          </a:prstGeom>
        </p:spPr>
      </p:pic>
      <p:pic>
        <p:nvPicPr>
          <p:cNvPr id="9" name="Picture 8" descr="Screen Shot 2016-07-21 at 12.27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39" y="3597691"/>
            <a:ext cx="2599267" cy="1600200"/>
          </a:xfrm>
          <a:prstGeom prst="rect">
            <a:avLst/>
          </a:prstGeom>
        </p:spPr>
      </p:pic>
      <p:pic>
        <p:nvPicPr>
          <p:cNvPr id="10" name="Picture 9" descr="Screen Shot 2016-07-21 at 12.27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39" y="1982275"/>
            <a:ext cx="2603569" cy="1600200"/>
          </a:xfrm>
          <a:prstGeom prst="rect">
            <a:avLst/>
          </a:prstGeom>
        </p:spPr>
      </p:pic>
      <p:pic>
        <p:nvPicPr>
          <p:cNvPr id="11" name="Picture 10" descr="Screen Shot 2016-07-21 at 12.30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059" y="2125593"/>
            <a:ext cx="1686911" cy="1387538"/>
          </a:xfrm>
          <a:prstGeom prst="rect">
            <a:avLst/>
          </a:prstGeom>
        </p:spPr>
      </p:pic>
      <p:pic>
        <p:nvPicPr>
          <p:cNvPr id="12" name="Picture 11" descr="Screen Shot 2016-07-21 at 12.30.3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791" y="3729139"/>
            <a:ext cx="1959269" cy="1370120"/>
          </a:xfrm>
          <a:prstGeom prst="rect">
            <a:avLst/>
          </a:prstGeom>
        </p:spPr>
      </p:pic>
      <p:pic>
        <p:nvPicPr>
          <p:cNvPr id="13" name="Picture 12" descr="Screen Shot 2016-07-21 at 12.30.5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06" y="526270"/>
            <a:ext cx="2010007" cy="13799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21581" y="586978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combined</a:t>
            </a:r>
            <a:endParaRPr lang="en-US" dirty="0"/>
          </a:p>
        </p:txBody>
      </p:sp>
      <p:pic>
        <p:nvPicPr>
          <p:cNvPr id="3" name="Picture 2" descr="Screen Shot 2016-07-26 at 11.31.52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44" y="5222549"/>
            <a:ext cx="2564447" cy="1525676"/>
          </a:xfrm>
          <a:prstGeom prst="rect">
            <a:avLst/>
          </a:prstGeom>
        </p:spPr>
      </p:pic>
      <p:pic>
        <p:nvPicPr>
          <p:cNvPr id="4" name="Picture 3" descr="Screen Shot 2016-07-26 at 11.32.07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855" y="5358167"/>
            <a:ext cx="1845205" cy="134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6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20 at 11.22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8" y="383386"/>
            <a:ext cx="4679439" cy="5799557"/>
          </a:xfrm>
          <a:prstGeom prst="rect">
            <a:avLst/>
          </a:prstGeom>
        </p:spPr>
      </p:pic>
      <p:pic>
        <p:nvPicPr>
          <p:cNvPr id="3" name="Picture 2" descr="Screen Shot 2016-07-20 at 11.22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77" y="473180"/>
            <a:ext cx="3938512" cy="5709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054"/>
            <a:ext cx="259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to true metric (outer)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20 at 11.23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0" y="386015"/>
            <a:ext cx="4716659" cy="5822584"/>
          </a:xfrm>
          <a:prstGeom prst="rect">
            <a:avLst/>
          </a:prstGeom>
        </p:spPr>
      </p:pic>
      <p:pic>
        <p:nvPicPr>
          <p:cNvPr id="3" name="Picture 2" descr="Screen Shot 2016-07-20 at 11.24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27" y="488637"/>
            <a:ext cx="3979104" cy="5719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4054"/>
            <a:ext cx="259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to true metric (inner)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054"/>
            <a:ext cx="303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to true metric (combined)</a:t>
            </a:r>
            <a:endParaRPr lang="en-US" dirty="0"/>
          </a:p>
        </p:txBody>
      </p:sp>
      <p:pic>
        <p:nvPicPr>
          <p:cNvPr id="5" name="Picture 4" descr="Screen Shot 2016-07-26 at 11.39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7" y="3723354"/>
            <a:ext cx="4665476" cy="2687720"/>
          </a:xfrm>
          <a:prstGeom prst="rect">
            <a:avLst/>
          </a:prstGeom>
        </p:spPr>
      </p:pic>
      <p:pic>
        <p:nvPicPr>
          <p:cNvPr id="6" name="Picture 5" descr="Screen Shot 2016-07-26 at 11.39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0" y="850700"/>
            <a:ext cx="4682634" cy="2749364"/>
          </a:xfrm>
          <a:prstGeom prst="rect">
            <a:avLst/>
          </a:prstGeom>
        </p:spPr>
      </p:pic>
      <p:pic>
        <p:nvPicPr>
          <p:cNvPr id="7" name="Picture 6" descr="Screen Shot 2016-07-26 at 11.40.0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93" y="1121938"/>
            <a:ext cx="3757473" cy="2001263"/>
          </a:xfrm>
          <a:prstGeom prst="rect">
            <a:avLst/>
          </a:prstGeom>
        </p:spPr>
      </p:pic>
      <p:pic>
        <p:nvPicPr>
          <p:cNvPr id="8" name="Picture 7" descr="Screen Shot 2016-07-26 at 11.40.1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93" y="4182223"/>
            <a:ext cx="3774244" cy="19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7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variance – no DOI</a:t>
            </a:r>
            <a:endParaRPr lang="en-US" dirty="0"/>
          </a:p>
        </p:txBody>
      </p:sp>
      <p:pic>
        <p:nvPicPr>
          <p:cNvPr id="3" name="Picture 2" descr="Screen Shot 2016-07-22 at 2.5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7" y="932042"/>
            <a:ext cx="3731538" cy="2285291"/>
          </a:xfrm>
          <a:prstGeom prst="rect">
            <a:avLst/>
          </a:prstGeom>
        </p:spPr>
      </p:pic>
      <p:pic>
        <p:nvPicPr>
          <p:cNvPr id="4" name="Picture 3" descr="Screen Shot 2016-07-22 at 2.57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9" y="3773714"/>
            <a:ext cx="3792285" cy="2261810"/>
          </a:xfrm>
          <a:prstGeom prst="rect">
            <a:avLst/>
          </a:prstGeom>
        </p:spPr>
      </p:pic>
      <p:pic>
        <p:nvPicPr>
          <p:cNvPr id="5" name="Picture 4" descr="Screen Shot 2016-07-22 at 4.16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556381"/>
            <a:ext cx="4327979" cy="2660952"/>
          </a:xfrm>
          <a:prstGeom prst="rect">
            <a:avLst/>
          </a:prstGeom>
        </p:spPr>
      </p:pic>
      <p:pic>
        <p:nvPicPr>
          <p:cNvPr id="6" name="Picture 5" descr="Screen Shot 2016-07-22 at 4.16.4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36" y="3773714"/>
            <a:ext cx="4084986" cy="26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564" y="850732"/>
            <a:ext cx="4572000" cy="52168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900" dirty="0" smtClean="0"/>
              <a:t># </a:t>
            </a:r>
            <a:r>
              <a:rPr lang="en-US" sz="900" dirty="0" err="1" smtClean="0"/>
              <a:t>Run.mac</a:t>
            </a:r>
            <a:endParaRPr lang="en-US" sz="900" dirty="0" smtClean="0"/>
          </a:p>
          <a:p>
            <a:endParaRPr lang="en-US" sz="900" dirty="0" smtClean="0"/>
          </a:p>
          <a:p>
            <a:r>
              <a:rPr lang="en-US" sz="900" dirty="0" smtClean="0"/>
              <a:t># </a:t>
            </a:r>
            <a:r>
              <a:rPr lang="en-US" sz="900" dirty="0"/>
              <a:t>Tracking secondary electrons</a:t>
            </a:r>
          </a:p>
          <a:p>
            <a:r>
              <a:rPr lang="en-US" sz="900" dirty="0"/>
              <a:t>#/PRISM_SIM/tracking/</a:t>
            </a:r>
            <a:r>
              <a:rPr lang="en-US" sz="900" dirty="0" err="1"/>
              <a:t>trackElectrons</a:t>
            </a:r>
            <a:r>
              <a:rPr lang="en-US" sz="900" dirty="0"/>
              <a:t> Off</a:t>
            </a:r>
          </a:p>
          <a:p>
            <a:endParaRPr lang="en-US" sz="900" dirty="0"/>
          </a:p>
          <a:p>
            <a:r>
              <a:rPr lang="en-US" sz="900" dirty="0"/>
              <a:t># Detector indexing</a:t>
            </a:r>
          </a:p>
          <a:p>
            <a:r>
              <a:rPr lang="en-US" sz="900" dirty="0"/>
              <a:t>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detIndexing</a:t>
            </a:r>
            <a:r>
              <a:rPr lang="en-US" sz="900" dirty="0"/>
              <a:t> Ring</a:t>
            </a:r>
          </a:p>
          <a:p>
            <a:endParaRPr lang="en-US" sz="900" dirty="0"/>
          </a:p>
          <a:p>
            <a:r>
              <a:rPr lang="en-US" sz="900" dirty="0"/>
              <a:t># Configure mask</a:t>
            </a:r>
          </a:p>
          <a:p>
            <a:r>
              <a:rPr lang="en-US" sz="900" dirty="0"/>
              <a:t>#/PRISM_SIM/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setMask</a:t>
            </a:r>
            <a:r>
              <a:rPr lang="en-US" sz="900" dirty="0"/>
              <a:t> 21524FA478BD521AB44791322B545C979943A029753854BB</a:t>
            </a:r>
          </a:p>
          <a:p>
            <a:r>
              <a:rPr lang="en-US" sz="900" dirty="0"/>
              <a:t>#/PRISM_SIM/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randomMask</a:t>
            </a:r>
            <a:endParaRPr lang="en-US" sz="900" dirty="0"/>
          </a:p>
          <a:p>
            <a:r>
              <a:rPr lang="en-US" sz="900" dirty="0"/>
              <a:t>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fullMask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Change the energy</a:t>
            </a:r>
          </a:p>
          <a:p>
            <a:r>
              <a:rPr lang="en-US" sz="900" dirty="0"/>
              <a:t>/gun/energy 60 </a:t>
            </a:r>
            <a:r>
              <a:rPr lang="en-US" sz="900" dirty="0" err="1"/>
              <a:t>keV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Set the direction of far field source</a:t>
            </a:r>
          </a:p>
          <a:p>
            <a:r>
              <a:rPr lang="en-US" sz="900" dirty="0"/>
              <a:t>#/PRISM_SIM/direction/</a:t>
            </a:r>
            <a:r>
              <a:rPr lang="en-US" sz="900" dirty="0" err="1"/>
              <a:t>setTheta</a:t>
            </a:r>
            <a:r>
              <a:rPr lang="en-US" sz="900" dirty="0"/>
              <a:t> 45</a:t>
            </a:r>
          </a:p>
          <a:p>
            <a:r>
              <a:rPr lang="en-US" sz="900" dirty="0"/>
              <a:t>#/PRISM_SIM/direction/</a:t>
            </a:r>
            <a:r>
              <a:rPr lang="en-US" sz="900" dirty="0" err="1"/>
              <a:t>setPhi</a:t>
            </a:r>
            <a:r>
              <a:rPr lang="en-US" sz="900" dirty="0"/>
              <a:t> 20</a:t>
            </a:r>
          </a:p>
          <a:p>
            <a:endParaRPr lang="en-US" sz="900" dirty="0"/>
          </a:p>
          <a:p>
            <a:r>
              <a:rPr lang="en-US" sz="900" dirty="0"/>
              <a:t># Configure </a:t>
            </a:r>
            <a:r>
              <a:rPr lang="en-US" sz="900" dirty="0" err="1"/>
              <a:t>HEALPix</a:t>
            </a:r>
            <a:endParaRPr lang="en-US" sz="900" dirty="0"/>
          </a:p>
          <a:p>
            <a:r>
              <a:rPr lang="en-US" sz="900" dirty="0"/>
              <a:t>/PRISM_SIM/direction/</a:t>
            </a:r>
            <a:r>
              <a:rPr lang="en-US" sz="900" dirty="0" err="1"/>
              <a:t>setHPNside</a:t>
            </a:r>
            <a:r>
              <a:rPr lang="en-US" sz="900" dirty="0"/>
              <a:t> 8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setHPindexscheme</a:t>
            </a:r>
            <a:r>
              <a:rPr lang="en-US" sz="900" dirty="0"/>
              <a:t> Ring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SetUpHEALPix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Choose a </a:t>
            </a:r>
            <a:r>
              <a:rPr lang="en-US" sz="900" dirty="0" err="1"/>
              <a:t>HealPix</a:t>
            </a:r>
            <a:r>
              <a:rPr lang="en-US" sz="900" dirty="0"/>
              <a:t> angle (start at 1)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setHPindex</a:t>
            </a:r>
            <a:r>
              <a:rPr lang="en-US" sz="900" dirty="0"/>
              <a:t> 45</a:t>
            </a:r>
          </a:p>
          <a:p>
            <a:endParaRPr lang="en-US" sz="900" dirty="0"/>
          </a:p>
          <a:p>
            <a:r>
              <a:rPr lang="en-US" sz="900" dirty="0"/>
              <a:t># Change output file name</a:t>
            </a:r>
          </a:p>
          <a:p>
            <a:r>
              <a:rPr lang="en-US" sz="900" dirty="0"/>
              <a:t>/PRISM_SIM/output/filename output1</a:t>
            </a:r>
          </a:p>
          <a:p>
            <a:endParaRPr lang="en-US" sz="900" dirty="0"/>
          </a:p>
          <a:p>
            <a:r>
              <a:rPr lang="en-US" sz="900" dirty="0"/>
              <a:t>#Print to text or binary format</a:t>
            </a:r>
          </a:p>
          <a:p>
            <a:r>
              <a:rPr lang="en-US" sz="900" dirty="0"/>
              <a:t>/PRISM_SIM/output/</a:t>
            </a:r>
            <a:r>
              <a:rPr lang="en-US" sz="900" dirty="0" err="1"/>
              <a:t>printText</a:t>
            </a:r>
            <a:r>
              <a:rPr lang="en-US" sz="900" dirty="0"/>
              <a:t> Off</a:t>
            </a:r>
          </a:p>
          <a:p>
            <a:r>
              <a:rPr lang="en-US" sz="900" dirty="0"/>
              <a:t>/PRISM_SIM/output/</a:t>
            </a:r>
            <a:r>
              <a:rPr lang="en-US" sz="900" dirty="0" err="1"/>
              <a:t>printBinary</a:t>
            </a:r>
            <a:r>
              <a:rPr lang="en-US" sz="900" dirty="0"/>
              <a:t> On</a:t>
            </a:r>
          </a:p>
          <a:p>
            <a:endParaRPr lang="en-US" sz="900" dirty="0"/>
          </a:p>
          <a:p>
            <a:r>
              <a:rPr lang="en-US" sz="900" dirty="0"/>
              <a:t># Beam on</a:t>
            </a:r>
          </a:p>
          <a:p>
            <a:r>
              <a:rPr lang="en-US" sz="900" dirty="0"/>
              <a:t>/run/</a:t>
            </a:r>
            <a:r>
              <a:rPr lang="en-US" sz="900" dirty="0" err="1"/>
              <a:t>beamOn</a:t>
            </a:r>
            <a:r>
              <a:rPr lang="en-US" sz="900" dirty="0"/>
              <a:t> 100</a:t>
            </a:r>
          </a:p>
        </p:txBody>
      </p:sp>
      <p:sp>
        <p:nvSpPr>
          <p:cNvPr id="4" name="Rectangle 3"/>
          <p:cNvSpPr/>
          <p:nvPr/>
        </p:nvSpPr>
        <p:spPr>
          <a:xfrm>
            <a:off x="5054600" y="2680038"/>
            <a:ext cx="3924300" cy="17081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 smtClean="0"/>
              <a:t># </a:t>
            </a:r>
            <a:r>
              <a:rPr lang="en-US" sz="1050" dirty="0" err="1" smtClean="0"/>
              <a:t>Response.mac</a:t>
            </a:r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#</a:t>
            </a:r>
            <a:r>
              <a:rPr lang="en-US" sz="1050" dirty="0"/>
              <a:t>/control/loop macros/response/</a:t>
            </a:r>
            <a:r>
              <a:rPr lang="en-US" sz="1050" dirty="0" err="1"/>
              <a:t>healpix</a:t>
            </a:r>
            <a:r>
              <a:rPr lang="en-US" sz="1050" dirty="0"/>
              <a:t>/</a:t>
            </a:r>
            <a:r>
              <a:rPr lang="en-US" sz="1050" dirty="0" err="1"/>
              <a:t>main.mac</a:t>
            </a:r>
            <a:r>
              <a:rPr lang="en-US" sz="1050" dirty="0"/>
              <a:t> </a:t>
            </a:r>
            <a:r>
              <a:rPr lang="en-US" sz="1050" dirty="0" err="1"/>
              <a:t>hpindex</a:t>
            </a:r>
            <a:r>
              <a:rPr lang="en-US" sz="1050" dirty="0"/>
              <a:t> 1 768 1.</a:t>
            </a:r>
          </a:p>
          <a:p>
            <a:r>
              <a:rPr lang="en-US" sz="1050" dirty="0"/>
              <a:t>/control/loop macros/response/</a:t>
            </a:r>
            <a:r>
              <a:rPr lang="en-US" sz="1050" dirty="0" err="1"/>
              <a:t>healpix</a:t>
            </a:r>
            <a:r>
              <a:rPr lang="en-US" sz="1050" dirty="0"/>
              <a:t>/</a:t>
            </a:r>
            <a:r>
              <a:rPr lang="en-US" sz="1050" dirty="0" err="1"/>
              <a:t>main.mac</a:t>
            </a:r>
            <a:r>
              <a:rPr lang="en-US" sz="1050" dirty="0"/>
              <a:t> </a:t>
            </a:r>
            <a:r>
              <a:rPr lang="en-US" sz="1050" dirty="0" err="1"/>
              <a:t>hpindex</a:t>
            </a:r>
            <a:r>
              <a:rPr lang="en-US" sz="1050" dirty="0"/>
              <a:t> 1 3072 1.</a:t>
            </a:r>
          </a:p>
          <a:p>
            <a:endParaRPr lang="en-US" sz="1050" dirty="0" smtClean="0"/>
          </a:p>
          <a:p>
            <a:endParaRPr lang="en-US" sz="1050" dirty="0"/>
          </a:p>
          <a:p>
            <a:r>
              <a:rPr lang="en-US" sz="1050" dirty="0" smtClean="0"/>
              <a:t># </a:t>
            </a:r>
            <a:r>
              <a:rPr lang="en-US" sz="1050" dirty="0" err="1" smtClean="0"/>
              <a:t>Main.mac</a:t>
            </a:r>
            <a:endParaRPr lang="en-US" sz="1050" dirty="0" smtClean="0"/>
          </a:p>
          <a:p>
            <a:endParaRPr lang="en-US" sz="1050" dirty="0"/>
          </a:p>
          <a:p>
            <a:r>
              <a:rPr lang="en-US" sz="1050" dirty="0"/>
              <a:t># Pick </a:t>
            </a:r>
            <a:r>
              <a:rPr lang="en-US" sz="1050" dirty="0" err="1"/>
              <a:t>healpix</a:t>
            </a:r>
            <a:r>
              <a:rPr lang="en-US" sz="1050" dirty="0"/>
              <a:t> angle</a:t>
            </a:r>
          </a:p>
          <a:p>
            <a:r>
              <a:rPr lang="en-US" sz="1050" dirty="0"/>
              <a:t>/PRISM_SIM/direction/</a:t>
            </a:r>
            <a:r>
              <a:rPr lang="en-US" sz="1050" dirty="0" err="1"/>
              <a:t>setHPindex</a:t>
            </a:r>
            <a:r>
              <a:rPr lang="en-US" sz="1050" dirty="0"/>
              <a:t> {</a:t>
            </a:r>
            <a:r>
              <a:rPr lang="en-US" sz="1050" dirty="0" err="1"/>
              <a:t>hpindex</a:t>
            </a:r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Std. </a:t>
            </a:r>
            <a:r>
              <a:rPr lang="en-US" dirty="0" err="1" smtClean="0"/>
              <a:t>Dev</a:t>
            </a:r>
            <a:r>
              <a:rPr lang="en-US" dirty="0" smtClean="0"/>
              <a:t> – No DOI</a:t>
            </a:r>
            <a:endParaRPr lang="en-US" dirty="0"/>
          </a:p>
        </p:txBody>
      </p:sp>
      <p:pic>
        <p:nvPicPr>
          <p:cNvPr id="3" name="Picture 2" descr="Screen Shot 2016-07-22 at 4.18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51791"/>
            <a:ext cx="3941905" cy="2348004"/>
          </a:xfrm>
          <a:prstGeom prst="rect">
            <a:avLst/>
          </a:prstGeom>
        </p:spPr>
      </p:pic>
      <p:pic>
        <p:nvPicPr>
          <p:cNvPr id="4" name="Picture 3" descr="Screen Shot 2016-07-22 at 4.1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600011"/>
            <a:ext cx="4031728" cy="2326655"/>
          </a:xfrm>
          <a:prstGeom prst="rect">
            <a:avLst/>
          </a:prstGeom>
        </p:spPr>
      </p:pic>
      <p:pic>
        <p:nvPicPr>
          <p:cNvPr id="5" name="Picture 4" descr="Screen Shot 2016-07-22 at 4.18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56" y="851791"/>
            <a:ext cx="3689048" cy="2125515"/>
          </a:xfrm>
          <a:prstGeom prst="rect">
            <a:avLst/>
          </a:prstGeom>
        </p:spPr>
      </p:pic>
      <p:pic>
        <p:nvPicPr>
          <p:cNvPr id="6" name="Picture 5" descr="Screen Shot 2016-07-22 at 4.18.4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56" y="3600011"/>
            <a:ext cx="3830651" cy="21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0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Variance - Inner</a:t>
            </a:r>
            <a:endParaRPr lang="en-US" dirty="0"/>
          </a:p>
        </p:txBody>
      </p:sp>
      <p:pic>
        <p:nvPicPr>
          <p:cNvPr id="3" name="Picture 2" descr="Screen Shot 2016-07-22 at 4.2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" y="634968"/>
            <a:ext cx="4854522" cy="2931207"/>
          </a:xfrm>
          <a:prstGeom prst="rect">
            <a:avLst/>
          </a:prstGeom>
        </p:spPr>
      </p:pic>
      <p:pic>
        <p:nvPicPr>
          <p:cNvPr id="4" name="Picture 3" descr="Screen Shot 2016-07-22 at 4.20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" y="3566175"/>
            <a:ext cx="4827037" cy="2824042"/>
          </a:xfrm>
          <a:prstGeom prst="rect">
            <a:avLst/>
          </a:prstGeom>
        </p:spPr>
      </p:pic>
      <p:pic>
        <p:nvPicPr>
          <p:cNvPr id="5" name="Picture 4" descr="Screen Shot 2016-07-22 at 4.21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86" y="634968"/>
            <a:ext cx="3570424" cy="2533400"/>
          </a:xfrm>
          <a:prstGeom prst="rect">
            <a:avLst/>
          </a:prstGeom>
        </p:spPr>
      </p:pic>
      <p:pic>
        <p:nvPicPr>
          <p:cNvPr id="6" name="Picture 5" descr="Screen Shot 2016-07-22 at 4.21.2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651" y="3566175"/>
            <a:ext cx="4178429" cy="278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4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Variance - Outer</a:t>
            </a:r>
            <a:endParaRPr lang="en-US" dirty="0"/>
          </a:p>
        </p:txBody>
      </p:sp>
      <p:pic>
        <p:nvPicPr>
          <p:cNvPr id="3" name="Picture 2" descr="Screen Shot 2016-07-22 at 4.23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9" y="973046"/>
            <a:ext cx="3958770" cy="2396098"/>
          </a:xfrm>
          <a:prstGeom prst="rect">
            <a:avLst/>
          </a:prstGeom>
        </p:spPr>
      </p:pic>
      <p:pic>
        <p:nvPicPr>
          <p:cNvPr id="4" name="Picture 3" descr="Screen Shot 2016-07-22 at 4.23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72" y="3725334"/>
            <a:ext cx="4206689" cy="2538186"/>
          </a:xfrm>
          <a:prstGeom prst="rect">
            <a:avLst/>
          </a:prstGeom>
        </p:spPr>
      </p:pic>
      <p:pic>
        <p:nvPicPr>
          <p:cNvPr id="5" name="Picture 4" descr="Screen Shot 2016-07-22 at 4.23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88" y="973046"/>
            <a:ext cx="3687007" cy="2214638"/>
          </a:xfrm>
          <a:prstGeom prst="rect">
            <a:avLst/>
          </a:prstGeom>
        </p:spPr>
      </p:pic>
      <p:pic>
        <p:nvPicPr>
          <p:cNvPr id="6" name="Picture 5" descr="Screen Shot 2016-07-22 at 4.23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82" y="3725334"/>
            <a:ext cx="3580313" cy="21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70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images – </a:t>
            </a:r>
            <a:r>
              <a:rPr lang="en-US" b="1" dirty="0" smtClean="0"/>
              <a:t>iterations </a:t>
            </a:r>
            <a:r>
              <a:rPr lang="en-US" dirty="0" smtClean="0"/>
              <a:t>- no DOI</a:t>
            </a:r>
            <a:endParaRPr lang="en-US" b="1" dirty="0" smtClean="0"/>
          </a:p>
        </p:txBody>
      </p:sp>
      <p:pic>
        <p:nvPicPr>
          <p:cNvPr id="3" name="Picture 2" descr="Screen Shot 2016-07-25 at 10.48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" y="613228"/>
            <a:ext cx="2901965" cy="1737360"/>
          </a:xfrm>
          <a:prstGeom prst="rect">
            <a:avLst/>
          </a:prstGeom>
        </p:spPr>
      </p:pic>
      <p:pic>
        <p:nvPicPr>
          <p:cNvPr id="4" name="Picture 3" descr="Screen Shot 2016-07-25 at 10.48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" y="2534871"/>
            <a:ext cx="2929103" cy="1737360"/>
          </a:xfrm>
          <a:prstGeom prst="rect">
            <a:avLst/>
          </a:prstGeom>
        </p:spPr>
      </p:pic>
      <p:pic>
        <p:nvPicPr>
          <p:cNvPr id="6" name="Picture 5" descr="Screen Shot 2016-07-25 at 10.49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7" y="4523620"/>
            <a:ext cx="2834886" cy="1737360"/>
          </a:xfrm>
          <a:prstGeom prst="rect">
            <a:avLst/>
          </a:prstGeom>
        </p:spPr>
      </p:pic>
      <p:pic>
        <p:nvPicPr>
          <p:cNvPr id="7" name="Picture 6" descr="Screen Shot 2016-07-25 at 10.49.4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8" y="580571"/>
            <a:ext cx="2839101" cy="1737360"/>
          </a:xfrm>
          <a:prstGeom prst="rect">
            <a:avLst/>
          </a:prstGeom>
        </p:spPr>
      </p:pic>
      <p:pic>
        <p:nvPicPr>
          <p:cNvPr id="8" name="Picture 7" descr="Screen Shot 2016-07-25 at 10.50.0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8" y="2498071"/>
            <a:ext cx="2840818" cy="1737360"/>
          </a:xfrm>
          <a:prstGeom prst="rect">
            <a:avLst/>
          </a:prstGeom>
        </p:spPr>
      </p:pic>
      <p:pic>
        <p:nvPicPr>
          <p:cNvPr id="9" name="Picture 8" descr="Screen Shot 2016-07-25 at 10.50.14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06" y="4596190"/>
            <a:ext cx="2787110" cy="1737360"/>
          </a:xfrm>
          <a:prstGeom prst="rect">
            <a:avLst/>
          </a:prstGeom>
        </p:spPr>
      </p:pic>
      <p:pic>
        <p:nvPicPr>
          <p:cNvPr id="10" name="Picture 9" descr="Screen Shot 2016-07-25 at 10.50.2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89" y="560011"/>
            <a:ext cx="2880115" cy="1737360"/>
          </a:xfrm>
          <a:prstGeom prst="rect">
            <a:avLst/>
          </a:prstGeom>
        </p:spPr>
      </p:pic>
      <p:pic>
        <p:nvPicPr>
          <p:cNvPr id="11" name="Picture 10" descr="Screen Shot 2016-07-25 at 10.50.41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47" y="2477511"/>
            <a:ext cx="2839557" cy="1737360"/>
          </a:xfrm>
          <a:prstGeom prst="rect">
            <a:avLst/>
          </a:prstGeom>
        </p:spPr>
      </p:pic>
      <p:pic>
        <p:nvPicPr>
          <p:cNvPr id="12" name="Picture 11" descr="Screen Shot 2016-07-25 at 10.50.53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45" y="4575630"/>
            <a:ext cx="2798559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7075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iteration of MLEM produces the sensitivity corrected back projection</a:t>
            </a:r>
          </a:p>
          <a:p>
            <a:r>
              <a:rPr lang="en-US" dirty="0" smtClean="0"/>
              <a:t>(no DOI)</a:t>
            </a:r>
            <a:endParaRPr lang="en-US" dirty="0"/>
          </a:p>
        </p:txBody>
      </p:sp>
      <p:pic>
        <p:nvPicPr>
          <p:cNvPr id="4" name="Picture 3" descr="Screen Shot 2016-07-25 at 10.48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8" y="1068066"/>
            <a:ext cx="4248701" cy="2543629"/>
          </a:xfrm>
          <a:prstGeom prst="rect">
            <a:avLst/>
          </a:prstGeom>
        </p:spPr>
      </p:pic>
      <p:pic>
        <p:nvPicPr>
          <p:cNvPr id="6" name="Picture 5" descr="Screen Shot 2016-07-28 at 11.51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17" y="1068065"/>
            <a:ext cx="4267411" cy="2543629"/>
          </a:xfrm>
          <a:prstGeom prst="rect">
            <a:avLst/>
          </a:prstGeom>
        </p:spPr>
      </p:pic>
      <p:pic>
        <p:nvPicPr>
          <p:cNvPr id="7" name="Picture 6" descr="Screen Shot 2016-07-28 at 11.54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53" y="3926915"/>
            <a:ext cx="3940634" cy="21820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64337" y="464206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images – </a:t>
            </a:r>
            <a:r>
              <a:rPr lang="en-US" b="1" dirty="0" smtClean="0"/>
              <a:t>iterations </a:t>
            </a:r>
            <a:r>
              <a:rPr lang="en-US" dirty="0" smtClean="0"/>
              <a:t>– DOI </a:t>
            </a:r>
            <a:r>
              <a:rPr lang="en-US" u="sng" dirty="0" smtClean="0"/>
              <a:t>inner</a:t>
            </a:r>
            <a:endParaRPr lang="en-US" b="1" u="sng" dirty="0" smtClean="0"/>
          </a:p>
        </p:txBody>
      </p:sp>
      <p:pic>
        <p:nvPicPr>
          <p:cNvPr id="3" name="Picture 2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2" y="568294"/>
            <a:ext cx="2889504" cy="2167128"/>
          </a:xfrm>
          <a:prstGeom prst="rect">
            <a:avLst/>
          </a:prstGeom>
        </p:spPr>
      </p:pic>
      <p:pic>
        <p:nvPicPr>
          <p:cNvPr id="4" name="Picture 3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2" y="4450656"/>
            <a:ext cx="2889505" cy="2167128"/>
          </a:xfrm>
          <a:prstGeom prst="rect">
            <a:avLst/>
          </a:prstGeom>
        </p:spPr>
      </p:pic>
      <p:pic>
        <p:nvPicPr>
          <p:cNvPr id="5" name="Picture 4" descr="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53" y="568771"/>
            <a:ext cx="2889504" cy="2167128"/>
          </a:xfrm>
          <a:prstGeom prst="rect">
            <a:avLst/>
          </a:prstGeom>
        </p:spPr>
      </p:pic>
      <p:pic>
        <p:nvPicPr>
          <p:cNvPr id="6" name="Picture 5" descr="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53" y="2438976"/>
            <a:ext cx="2889504" cy="2167128"/>
          </a:xfrm>
          <a:prstGeom prst="rect">
            <a:avLst/>
          </a:prstGeom>
        </p:spPr>
      </p:pic>
      <p:pic>
        <p:nvPicPr>
          <p:cNvPr id="7" name="Picture 6" descr="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53" y="4450656"/>
            <a:ext cx="2889504" cy="2167128"/>
          </a:xfrm>
          <a:prstGeom prst="rect">
            <a:avLst/>
          </a:prstGeom>
        </p:spPr>
      </p:pic>
      <p:pic>
        <p:nvPicPr>
          <p:cNvPr id="8" name="Picture 7" descr="2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64" y="568771"/>
            <a:ext cx="2889504" cy="2167128"/>
          </a:xfrm>
          <a:prstGeom prst="rect">
            <a:avLst/>
          </a:prstGeom>
        </p:spPr>
      </p:pic>
      <p:pic>
        <p:nvPicPr>
          <p:cNvPr id="9" name="Picture 8" descr="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2" y="2438976"/>
            <a:ext cx="2889504" cy="2167128"/>
          </a:xfrm>
          <a:prstGeom prst="rect">
            <a:avLst/>
          </a:prstGeom>
        </p:spPr>
      </p:pic>
      <p:pic>
        <p:nvPicPr>
          <p:cNvPr id="10" name="Picture 9" descr="3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64" y="2438976"/>
            <a:ext cx="2889504" cy="2167128"/>
          </a:xfrm>
          <a:prstGeom prst="rect">
            <a:avLst/>
          </a:prstGeom>
        </p:spPr>
      </p:pic>
      <p:pic>
        <p:nvPicPr>
          <p:cNvPr id="11" name="Picture 10" descr="5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64" y="4450656"/>
            <a:ext cx="2889504" cy="21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9" y="1188058"/>
            <a:ext cx="3534609" cy="2650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7075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iteration of MLEM produces the sensitivity corrected back projection</a:t>
            </a:r>
          </a:p>
          <a:p>
            <a:r>
              <a:rPr lang="en-US" dirty="0" smtClean="0"/>
              <a:t>(DOI = inner)</a:t>
            </a:r>
            <a:endParaRPr lang="en-US" dirty="0"/>
          </a:p>
        </p:txBody>
      </p:sp>
      <p:pic>
        <p:nvPicPr>
          <p:cNvPr id="6" name="Picture 5" descr="Screen Shot 2016-07-28 at 11.56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03" y="1442923"/>
            <a:ext cx="3616681" cy="2221504"/>
          </a:xfrm>
          <a:prstGeom prst="rect">
            <a:avLst/>
          </a:prstGeom>
        </p:spPr>
      </p:pic>
      <p:pic>
        <p:nvPicPr>
          <p:cNvPr id="7" name="Picture 6" descr="Screen Shot 2016-07-28 at 11.57.1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24" y="3909504"/>
            <a:ext cx="3859008" cy="21368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3108" y="457051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8" y="534182"/>
            <a:ext cx="2731007" cy="2048256"/>
          </a:xfrm>
          <a:prstGeom prst="rect">
            <a:avLst/>
          </a:prstGeom>
        </p:spPr>
      </p:pic>
      <p:pic>
        <p:nvPicPr>
          <p:cNvPr id="3" name="Picture 2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8" y="2545862"/>
            <a:ext cx="2731008" cy="2048256"/>
          </a:xfrm>
          <a:prstGeom prst="rect">
            <a:avLst/>
          </a:prstGeom>
        </p:spPr>
      </p:pic>
      <p:pic>
        <p:nvPicPr>
          <p:cNvPr id="4" name="Picture 3" descr="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8" y="4557542"/>
            <a:ext cx="2731009" cy="2048256"/>
          </a:xfrm>
          <a:prstGeom prst="rect">
            <a:avLst/>
          </a:prstGeom>
        </p:spPr>
      </p:pic>
      <p:pic>
        <p:nvPicPr>
          <p:cNvPr id="5" name="Picture 4" descr="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00" y="534182"/>
            <a:ext cx="2731008" cy="2048256"/>
          </a:xfrm>
          <a:prstGeom prst="rect">
            <a:avLst/>
          </a:prstGeom>
        </p:spPr>
      </p:pic>
      <p:pic>
        <p:nvPicPr>
          <p:cNvPr id="6" name="Picture 5" descr="1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00" y="2545862"/>
            <a:ext cx="2731008" cy="2048256"/>
          </a:xfrm>
          <a:prstGeom prst="rect">
            <a:avLst/>
          </a:prstGeom>
        </p:spPr>
      </p:pic>
      <p:pic>
        <p:nvPicPr>
          <p:cNvPr id="7" name="Picture 6" descr="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00" y="4557542"/>
            <a:ext cx="2731008" cy="2048256"/>
          </a:xfrm>
          <a:prstGeom prst="rect">
            <a:avLst/>
          </a:prstGeom>
        </p:spPr>
      </p:pic>
      <p:pic>
        <p:nvPicPr>
          <p:cNvPr id="8" name="Picture 7" descr="2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48" y="534182"/>
            <a:ext cx="2731008" cy="2048256"/>
          </a:xfrm>
          <a:prstGeom prst="rect">
            <a:avLst/>
          </a:prstGeom>
        </p:spPr>
      </p:pic>
      <p:pic>
        <p:nvPicPr>
          <p:cNvPr id="9" name="Picture 8" descr="3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48" y="2545862"/>
            <a:ext cx="2731008" cy="2048256"/>
          </a:xfrm>
          <a:prstGeom prst="rect">
            <a:avLst/>
          </a:prstGeom>
        </p:spPr>
      </p:pic>
      <p:pic>
        <p:nvPicPr>
          <p:cNvPr id="10" name="Picture 9" descr="5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48" y="4557542"/>
            <a:ext cx="2731008" cy="20482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images – </a:t>
            </a:r>
            <a:r>
              <a:rPr lang="en-US" b="1" dirty="0" smtClean="0"/>
              <a:t>iterations </a:t>
            </a:r>
            <a:r>
              <a:rPr lang="en-US" dirty="0" smtClean="0"/>
              <a:t>– DOI </a:t>
            </a:r>
            <a:r>
              <a:rPr lang="en-US" u="sng" dirty="0" smtClean="0"/>
              <a:t>outer</a:t>
            </a:r>
            <a:endParaRPr lang="en-US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3" y="1166350"/>
            <a:ext cx="3676513" cy="2757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7075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iteration of MLEM produces the sensitivity corrected back projection</a:t>
            </a:r>
          </a:p>
          <a:p>
            <a:r>
              <a:rPr lang="en-US" dirty="0" smtClean="0"/>
              <a:t>(DOI = outer)</a:t>
            </a:r>
            <a:endParaRPr lang="en-US" dirty="0"/>
          </a:p>
        </p:txBody>
      </p:sp>
      <p:pic>
        <p:nvPicPr>
          <p:cNvPr id="6" name="Picture 5" descr="Screen Shot 2016-07-28 at 11.58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293" y="1462878"/>
            <a:ext cx="4141177" cy="2434025"/>
          </a:xfrm>
          <a:prstGeom prst="rect">
            <a:avLst/>
          </a:prstGeom>
        </p:spPr>
      </p:pic>
      <p:pic>
        <p:nvPicPr>
          <p:cNvPr id="7" name="Picture 6" descr="Screen Shot 2016-07-28 at 11.58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31" y="3923734"/>
            <a:ext cx="3908136" cy="23385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9403" y="475833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-2279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images – </a:t>
            </a:r>
            <a:r>
              <a:rPr lang="en-US" b="1" dirty="0" smtClean="0"/>
              <a:t>iterations </a:t>
            </a:r>
            <a:r>
              <a:rPr lang="en-US" dirty="0" smtClean="0"/>
              <a:t>– DOI </a:t>
            </a:r>
            <a:r>
              <a:rPr lang="en-US" u="sng" dirty="0" smtClean="0"/>
              <a:t>combined</a:t>
            </a:r>
            <a:endParaRPr lang="en-US" b="1" u="sng" dirty="0" smtClean="0"/>
          </a:p>
        </p:txBody>
      </p:sp>
      <p:pic>
        <p:nvPicPr>
          <p:cNvPr id="12" name="Picture 11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9" y="557016"/>
            <a:ext cx="2682240" cy="2011680"/>
          </a:xfrm>
          <a:prstGeom prst="rect">
            <a:avLst/>
          </a:prstGeom>
        </p:spPr>
      </p:pic>
      <p:pic>
        <p:nvPicPr>
          <p:cNvPr id="13" name="Picture 12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9" y="2419815"/>
            <a:ext cx="2682240" cy="2011680"/>
          </a:xfrm>
          <a:prstGeom prst="rect">
            <a:avLst/>
          </a:prstGeom>
        </p:spPr>
      </p:pic>
      <p:pic>
        <p:nvPicPr>
          <p:cNvPr id="14" name="Picture 13" descr="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9" y="4431495"/>
            <a:ext cx="2682240" cy="2011680"/>
          </a:xfrm>
          <a:prstGeom prst="rect">
            <a:avLst/>
          </a:prstGeom>
        </p:spPr>
      </p:pic>
      <p:pic>
        <p:nvPicPr>
          <p:cNvPr id="15" name="Picture 14" descr="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39" y="557016"/>
            <a:ext cx="2682240" cy="2011680"/>
          </a:xfrm>
          <a:prstGeom prst="rect">
            <a:avLst/>
          </a:prstGeom>
        </p:spPr>
      </p:pic>
      <p:pic>
        <p:nvPicPr>
          <p:cNvPr id="16" name="Picture 15" descr="1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39" y="2419815"/>
            <a:ext cx="2682240" cy="2011680"/>
          </a:xfrm>
          <a:prstGeom prst="rect">
            <a:avLst/>
          </a:prstGeom>
        </p:spPr>
      </p:pic>
      <p:pic>
        <p:nvPicPr>
          <p:cNvPr id="17" name="Picture 16" descr="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39" y="4431495"/>
            <a:ext cx="2682240" cy="2011680"/>
          </a:xfrm>
          <a:prstGeom prst="rect">
            <a:avLst/>
          </a:prstGeom>
        </p:spPr>
      </p:pic>
      <p:pic>
        <p:nvPicPr>
          <p:cNvPr id="18" name="Picture 17" descr="2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20" y="557016"/>
            <a:ext cx="2682240" cy="2011680"/>
          </a:xfrm>
          <a:prstGeom prst="rect">
            <a:avLst/>
          </a:prstGeom>
        </p:spPr>
      </p:pic>
      <p:pic>
        <p:nvPicPr>
          <p:cNvPr id="19" name="Picture 18" descr="3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20" y="2419815"/>
            <a:ext cx="2682240" cy="2011680"/>
          </a:xfrm>
          <a:prstGeom prst="rect">
            <a:avLst/>
          </a:prstGeom>
        </p:spPr>
      </p:pic>
      <p:pic>
        <p:nvPicPr>
          <p:cNvPr id="20" name="Picture 19" descr="5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20" y="4431495"/>
            <a:ext cx="268224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84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4 at 5.0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1417620"/>
            <a:ext cx="2342656" cy="19814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9300" y="3390900"/>
            <a:ext cx="252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32 (12288 pixels) </a:t>
            </a:r>
            <a:endParaRPr lang="en-US" dirty="0"/>
          </a:p>
        </p:txBody>
      </p:sp>
      <p:pic>
        <p:nvPicPr>
          <p:cNvPr id="6" name="Picture 5" descr="Screen Shot 2016-07-14 at 5.0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99" y="1417620"/>
            <a:ext cx="2411049" cy="1973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2600" y="3399050"/>
            <a:ext cx="241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16 (3072 pixels)</a:t>
            </a:r>
          </a:p>
        </p:txBody>
      </p:sp>
      <p:pic>
        <p:nvPicPr>
          <p:cNvPr id="8" name="Picture 7" descr="Screen Shot 2016-07-14 at 5.03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7" y="1417620"/>
            <a:ext cx="2340545" cy="19293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5327" y="3346988"/>
            <a:ext cx="21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8 (768 pixels)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743" y="125506"/>
            <a:ext cx="7549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HEALPix</a:t>
            </a:r>
            <a:r>
              <a:rPr lang="en-US" sz="2400" dirty="0" smtClean="0"/>
              <a:t> </a:t>
            </a:r>
            <a:r>
              <a:rPr lang="en-US" sz="2000" dirty="0" smtClean="0"/>
              <a:t>– Hierarchical Equal Area </a:t>
            </a:r>
            <a:r>
              <a:rPr lang="en-US" sz="2000" dirty="0" err="1" smtClean="0"/>
              <a:t>isoLatitude</a:t>
            </a:r>
            <a:r>
              <a:rPr lang="en-US" sz="2000" dirty="0" smtClean="0"/>
              <a:t> </a:t>
            </a:r>
            <a:r>
              <a:rPr lang="en-US" sz="2000" dirty="0" err="1" smtClean="0"/>
              <a:t>Pixelization</a:t>
            </a:r>
            <a:r>
              <a:rPr lang="en-US" sz="2000" dirty="0" smtClean="0"/>
              <a:t> of a sphere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90600"/>
            <a:ext cx="602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Matlab</a:t>
            </a:r>
            <a:r>
              <a:rPr lang="en-US" dirty="0"/>
              <a:t> </a:t>
            </a:r>
            <a:r>
              <a:rPr lang="en-US" sz="1600" dirty="0"/>
              <a:t>(http://homepage2.nifty.com/plasma/program/</a:t>
            </a:r>
            <a:r>
              <a:rPr lang="en-US" sz="1600" dirty="0" err="1" smtClean="0"/>
              <a:t>healpix.html</a:t>
            </a:r>
            <a:r>
              <a:rPr lang="en-US" sz="1600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27" y="4222234"/>
            <a:ext cx="609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Python</a:t>
            </a:r>
            <a:r>
              <a:rPr lang="en-US" dirty="0" smtClean="0"/>
              <a:t> (</a:t>
            </a:r>
            <a:r>
              <a:rPr lang="en-US" dirty="0" err="1" smtClean="0"/>
              <a:t>healpy</a:t>
            </a:r>
            <a:r>
              <a:rPr lang="en-US" dirty="0"/>
              <a:t>) </a:t>
            </a:r>
            <a:r>
              <a:rPr lang="en-US" sz="1600" dirty="0"/>
              <a:t>(http://</a:t>
            </a:r>
            <a:r>
              <a:rPr lang="en-US" sz="1600" dirty="0" err="1"/>
              <a:t>healpy.readthedocs.io</a:t>
            </a:r>
            <a:r>
              <a:rPr lang="en-US" sz="1600" dirty="0"/>
              <a:t>/en/latest/</a:t>
            </a:r>
            <a:r>
              <a:rPr lang="en-US" sz="1600" dirty="0" err="1" smtClean="0"/>
              <a:t>index.html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13" name="Picture 12" descr="Screen Shot 2016-07-14 at 5.16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90313"/>
            <a:ext cx="2653358" cy="1325800"/>
          </a:xfrm>
          <a:prstGeom prst="rect">
            <a:avLst/>
          </a:prstGeom>
        </p:spPr>
      </p:pic>
      <p:pic>
        <p:nvPicPr>
          <p:cNvPr id="14" name="Picture 13" descr="Screen Shot 2016-07-14 at 5.17.0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790313"/>
            <a:ext cx="2632760" cy="1315507"/>
          </a:xfrm>
          <a:prstGeom prst="rect">
            <a:avLst/>
          </a:prstGeom>
        </p:spPr>
      </p:pic>
      <p:pic>
        <p:nvPicPr>
          <p:cNvPr id="15" name="Picture 14" descr="Screen Shot 2016-07-14 at 5.17.43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43" y="4784159"/>
            <a:ext cx="2466261" cy="12323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35615" y="6230232"/>
            <a:ext cx="252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32 (12288 pixels)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03951" y="6250802"/>
            <a:ext cx="241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16 (3072 pixels)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5327" y="6208499"/>
            <a:ext cx="21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8 (768 pixels)</a:t>
            </a:r>
          </a:p>
        </p:txBody>
      </p:sp>
      <p:pic>
        <p:nvPicPr>
          <p:cNvPr id="19" name="Picture 18" descr="Screen Shot 2016-07-14 at 5.24.0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1417621"/>
            <a:ext cx="804005" cy="613386"/>
          </a:xfrm>
          <a:prstGeom prst="rect">
            <a:avLst/>
          </a:prstGeom>
        </p:spPr>
      </p:pic>
      <p:pic>
        <p:nvPicPr>
          <p:cNvPr id="20" name="Picture 19" descr="Screen Shot 2016-07-14 at 5.24.3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92" y="1448064"/>
            <a:ext cx="728680" cy="582944"/>
          </a:xfrm>
          <a:prstGeom prst="rect">
            <a:avLst/>
          </a:prstGeom>
        </p:spPr>
      </p:pic>
      <p:pic>
        <p:nvPicPr>
          <p:cNvPr id="21" name="Picture 20" descr="Screen Shot 2016-07-14 at 5.24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19" y="1448064"/>
            <a:ext cx="843537" cy="6277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21333" y="37163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3.7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329960" y="37302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1.8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790833" y="37163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7.3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12562" y="536371"/>
            <a:ext cx="388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(Nested or ring … everything done in ring indexing)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7075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iteration of MLEM produces the sensitivity corrected back projection</a:t>
            </a:r>
          </a:p>
          <a:p>
            <a:r>
              <a:rPr lang="en-US" dirty="0" smtClean="0"/>
              <a:t>(DOI = combined)</a:t>
            </a:r>
            <a:endParaRPr lang="en-US" dirty="0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" y="942649"/>
            <a:ext cx="3861583" cy="2896187"/>
          </a:xfrm>
          <a:prstGeom prst="rect">
            <a:avLst/>
          </a:prstGeom>
        </p:spPr>
      </p:pic>
      <p:pic>
        <p:nvPicPr>
          <p:cNvPr id="2" name="Picture 1" descr="Screen Shot 2016-07-28 at 11.59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56" y="1198529"/>
            <a:ext cx="4118096" cy="2495201"/>
          </a:xfrm>
          <a:prstGeom prst="rect">
            <a:avLst/>
          </a:prstGeom>
        </p:spPr>
      </p:pic>
      <p:pic>
        <p:nvPicPr>
          <p:cNvPr id="3" name="Picture 2" descr="Screen Shot 2016-07-28 at 11.59.4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02" y="4024667"/>
            <a:ext cx="4031440" cy="24241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8486" y="479411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61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69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sorting</a:t>
            </a:r>
            <a:endParaRPr lang="en-US" dirty="0"/>
          </a:p>
        </p:txBody>
      </p:sp>
      <p:pic>
        <p:nvPicPr>
          <p:cNvPr id="3" name="Picture 2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3" y="370899"/>
            <a:ext cx="3688678" cy="2732209"/>
          </a:xfrm>
          <a:prstGeom prst="rect">
            <a:avLst/>
          </a:prstGeom>
        </p:spPr>
      </p:pic>
      <p:pic>
        <p:nvPicPr>
          <p:cNvPr id="4" name="Picture 3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29" y="117047"/>
            <a:ext cx="3788977" cy="167219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684" y="1344487"/>
            <a:ext cx="86474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22634" y="141990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7625" y="3061011"/>
            <a:ext cx="8406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gives us a mapping that can be used to sort an image based on the angular distance from the true pixel</a:t>
            </a:r>
            <a:endParaRPr lang="en-US" dirty="0"/>
          </a:p>
        </p:txBody>
      </p:sp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" y="3441433"/>
            <a:ext cx="7474858" cy="3638567"/>
          </a:xfrm>
          <a:prstGeom prst="rect">
            <a:avLst/>
          </a:prstGeom>
        </p:spPr>
      </p:pic>
      <p:pic>
        <p:nvPicPr>
          <p:cNvPr id="5" name="Picture 4" descr="Screen Shot 2016-07-26 at 2.32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07" y="1737004"/>
            <a:ext cx="2876145" cy="132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006" y="3682935"/>
            <a:ext cx="5229003" cy="3175065"/>
          </a:xfrm>
          <a:prstGeom prst="rect">
            <a:avLst/>
          </a:prstGeom>
        </p:spPr>
      </p:pic>
      <p:pic>
        <p:nvPicPr>
          <p:cNvPr id="3" name="Picture 2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65" y="3775640"/>
            <a:ext cx="4051005" cy="3028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562"/>
            <a:ext cx="830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and autocorrelation images (from all HP indices) sorted by distance     (no DOI)</a:t>
            </a:r>
            <a:endParaRPr lang="en-US" dirty="0"/>
          </a:p>
        </p:txBody>
      </p:sp>
      <p:pic>
        <p:nvPicPr>
          <p:cNvPr id="5" name="Picture 4" descr="Screen Shot 2016-07-14 at 12.22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0" y="571949"/>
            <a:ext cx="3670703" cy="2656215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2155106" y="3228164"/>
            <a:ext cx="310768" cy="547476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6536649" y="3275391"/>
            <a:ext cx="310768" cy="547476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ownload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45" y="414425"/>
            <a:ext cx="4094925" cy="28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2" y="403832"/>
            <a:ext cx="3261562" cy="2185758"/>
          </a:xfrm>
          <a:prstGeom prst="rect">
            <a:avLst/>
          </a:prstGeom>
        </p:spPr>
      </p:pic>
      <p:pic>
        <p:nvPicPr>
          <p:cNvPr id="3" name="Picture 2" descr="download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774" y="403832"/>
            <a:ext cx="3343544" cy="2185758"/>
          </a:xfrm>
          <a:prstGeom prst="rect">
            <a:avLst/>
          </a:prstGeom>
        </p:spPr>
      </p:pic>
      <p:pic>
        <p:nvPicPr>
          <p:cNvPr id="4" name="Picture 3" descr="download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2" y="2470329"/>
            <a:ext cx="3261562" cy="2185758"/>
          </a:xfrm>
          <a:prstGeom prst="rect">
            <a:avLst/>
          </a:prstGeom>
        </p:spPr>
      </p:pic>
      <p:pic>
        <p:nvPicPr>
          <p:cNvPr id="5" name="Picture 4" descr="download (3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696" y="2442092"/>
            <a:ext cx="3343544" cy="2185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562"/>
            <a:ext cx="842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and autocorrelation images (from all HP indices) sorted by distance     (with DOI)</a:t>
            </a:r>
            <a:endParaRPr lang="en-US" dirty="0"/>
          </a:p>
        </p:txBody>
      </p:sp>
      <p:pic>
        <p:nvPicPr>
          <p:cNvPr id="9" name="Picture 8" descr="Screen Shot 2016-07-26 at 11.56.2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39" y="4639945"/>
            <a:ext cx="2902855" cy="2156544"/>
          </a:xfrm>
          <a:prstGeom prst="rect">
            <a:avLst/>
          </a:prstGeom>
        </p:spPr>
      </p:pic>
      <p:pic>
        <p:nvPicPr>
          <p:cNvPr id="10" name="Picture 9" descr="Screen Shot 2016-07-26 at 11.56.38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55" y="4680276"/>
            <a:ext cx="2896021" cy="20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26 at 3.4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233109"/>
            <a:ext cx="4172857" cy="3211651"/>
          </a:xfrm>
          <a:prstGeom prst="rect">
            <a:avLst/>
          </a:prstGeom>
        </p:spPr>
      </p:pic>
      <p:pic>
        <p:nvPicPr>
          <p:cNvPr id="3" name="Picture 2" descr="Screen Shot 2016-07-26 at 3.41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64" y="1257299"/>
            <a:ext cx="4329039" cy="3211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663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sorted MLEM images</a:t>
            </a:r>
          </a:p>
          <a:p>
            <a:r>
              <a:rPr lang="en-US" dirty="0" smtClean="0"/>
              <a:t>- Can convert the sorted HP indices to distances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663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sorted </a:t>
            </a:r>
            <a:r>
              <a:rPr lang="en-US" dirty="0" err="1" smtClean="0"/>
              <a:t>AutoCorr</a:t>
            </a:r>
            <a:r>
              <a:rPr lang="en-US" dirty="0" smtClean="0"/>
              <a:t> images</a:t>
            </a:r>
          </a:p>
          <a:p>
            <a:r>
              <a:rPr lang="en-US" dirty="0" smtClean="0"/>
              <a:t>- Can convert the sorted HP indices to distances</a:t>
            </a:r>
            <a:endParaRPr lang="en-US" dirty="0"/>
          </a:p>
        </p:txBody>
      </p:sp>
      <p:pic>
        <p:nvPicPr>
          <p:cNvPr id="5" name="Picture 4" descr="Screen Shot 2016-07-28 at 3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8" y="1243249"/>
            <a:ext cx="4413811" cy="3756583"/>
          </a:xfrm>
          <a:prstGeom prst="rect">
            <a:avLst/>
          </a:prstGeom>
        </p:spPr>
      </p:pic>
      <p:pic>
        <p:nvPicPr>
          <p:cNvPr id="6" name="Picture 5" descr="Screen Shot 2016-07-28 at 3.1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93" y="1243249"/>
            <a:ext cx="4634659" cy="375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28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(of all HP angles) distance-sorted image intensity </a:t>
            </a:r>
            <a:endParaRPr lang="en-US" dirty="0"/>
          </a:p>
        </p:txBody>
      </p:sp>
      <p:pic>
        <p:nvPicPr>
          <p:cNvPr id="12" name="Picture 11" descr="Screen Shot 2016-07-28 at 3.2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" y="921256"/>
            <a:ext cx="4931797" cy="464479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999628" y="1574187"/>
            <a:ext cx="4007946" cy="3199804"/>
            <a:chOff x="4999628" y="1574187"/>
            <a:chExt cx="4007946" cy="3199804"/>
          </a:xfrm>
        </p:grpSpPr>
        <p:pic>
          <p:nvPicPr>
            <p:cNvPr id="13" name="Picture 12" descr="Screen Shot 2016-07-28 at 3.27.5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628" y="1574187"/>
              <a:ext cx="4007946" cy="3199804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7423421" y="1728858"/>
              <a:ext cx="5455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180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16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then look at deviations from this distribution for each image</a:t>
            </a:r>
            <a:endParaRPr lang="en-US" dirty="0"/>
          </a:p>
        </p:txBody>
      </p:sp>
      <p:pic>
        <p:nvPicPr>
          <p:cNvPr id="3" name="Picture 2" descr="Screen Shot 2016-07-28 at 4.38.3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05"/>
          <a:stretch/>
        </p:blipFill>
        <p:spPr>
          <a:xfrm>
            <a:off x="1277174" y="566105"/>
            <a:ext cx="3696622" cy="1634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102" y="1227977"/>
            <a:ext cx="112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- 1320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97874"/>
            <a:ext cx="348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square error for all HP angles</a:t>
            </a:r>
            <a:endParaRPr lang="en-US" dirty="0"/>
          </a:p>
        </p:txBody>
      </p:sp>
      <p:pic>
        <p:nvPicPr>
          <p:cNvPr id="6" name="Picture 5" descr="Screen Shot 2016-07-28 at 4.40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2" y="3841462"/>
            <a:ext cx="4480884" cy="1741898"/>
          </a:xfrm>
          <a:prstGeom prst="rect">
            <a:avLst/>
          </a:prstGeom>
        </p:spPr>
      </p:pic>
      <p:pic>
        <p:nvPicPr>
          <p:cNvPr id="7" name="Picture 6" descr="Screen Shot 2016-07-28 at 4.40.2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 b="1"/>
          <a:stretch/>
        </p:blipFill>
        <p:spPr>
          <a:xfrm>
            <a:off x="4552435" y="3958252"/>
            <a:ext cx="4414332" cy="1625107"/>
          </a:xfrm>
          <a:prstGeom prst="rect">
            <a:avLst/>
          </a:prstGeom>
        </p:spPr>
      </p:pic>
      <p:pic>
        <p:nvPicPr>
          <p:cNvPr id="8" name="Picture 7" descr="Screen Shot 2016-07-28 at 4.38.3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3"/>
          <a:stretch/>
        </p:blipFill>
        <p:spPr>
          <a:xfrm>
            <a:off x="5064435" y="658711"/>
            <a:ext cx="3696622" cy="16310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2897935"/>
            <a:ext cx="91440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333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Moment analysis - </a:t>
            </a: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moment – </a:t>
            </a:r>
            <a:r>
              <a:rPr lang="en-US" b="1" dirty="0" smtClean="0"/>
              <a:t>mean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095" y="540375"/>
            <a:ext cx="81884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3D space, we calculate the first moment for all three dimensions separately</a:t>
            </a:r>
          </a:p>
          <a:p>
            <a:r>
              <a:rPr lang="en-US" dirty="0"/>
              <a:t>	</a:t>
            </a:r>
            <a:r>
              <a:rPr lang="en-US" dirty="0" smtClean="0"/>
              <a:t>- each position is weighted by its image intensity</a:t>
            </a:r>
          </a:p>
          <a:p>
            <a:r>
              <a:rPr lang="en-US" dirty="0" smtClean="0"/>
              <a:t>We do this for each image (MLEM and </a:t>
            </a:r>
            <a:r>
              <a:rPr lang="en-US" dirty="0" err="1" smtClean="0"/>
              <a:t>autocorr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This produces an 3d vector with the elements being the (mean x, mean y, mean z)</a:t>
            </a:r>
          </a:p>
          <a:p>
            <a:r>
              <a:rPr lang="en-US" dirty="0" smtClean="0"/>
              <a:t>Since the original data is on a sphere, the first moment array will be inside the sphere</a:t>
            </a:r>
          </a:p>
          <a:p>
            <a:r>
              <a:rPr lang="en-US" dirty="0" smtClean="0"/>
              <a:t>Therefore we renormalize the vector to put it back on the unit sphere</a:t>
            </a:r>
          </a:p>
          <a:p>
            <a:r>
              <a:rPr lang="en-US" dirty="0" smtClean="0"/>
              <a:t>With this vector now, we can compute the angular distance to the true location</a:t>
            </a:r>
          </a:p>
          <a:p>
            <a:r>
              <a:rPr lang="en-US" dirty="0" smtClean="0"/>
              <a:t>This is what we will call “bias”</a:t>
            </a:r>
          </a:p>
        </p:txBody>
      </p:sp>
      <p:pic>
        <p:nvPicPr>
          <p:cNvPr id="8" name="Picture 7" descr="Screen Shot 2016-07-27 at 4.4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23" y="2991455"/>
            <a:ext cx="3210200" cy="1901717"/>
          </a:xfrm>
          <a:prstGeom prst="rect">
            <a:avLst/>
          </a:prstGeom>
        </p:spPr>
      </p:pic>
      <p:pic>
        <p:nvPicPr>
          <p:cNvPr id="9" name="Picture 8" descr="Screen Shot 2016-07-27 at 4.43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315" y="2991455"/>
            <a:ext cx="3153110" cy="1855737"/>
          </a:xfrm>
          <a:prstGeom prst="rect">
            <a:avLst/>
          </a:prstGeom>
        </p:spPr>
      </p:pic>
      <p:pic>
        <p:nvPicPr>
          <p:cNvPr id="10" name="Picture 9" descr="Screen Shot 2016-07-27 at 4.44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23" y="4953399"/>
            <a:ext cx="3125306" cy="1848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9333" y="3664857"/>
            <a:ext cx="94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DOI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9333" y="5660571"/>
            <a:ext cx="119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DOI – I+O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398957"/>
              </p:ext>
            </p:extLst>
          </p:nvPr>
        </p:nvGraphicFramePr>
        <p:xfrm>
          <a:off x="4437508" y="84250"/>
          <a:ext cx="1201662" cy="456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6" imgW="685800" imgH="342900" progId="Equation.3">
                  <p:embed/>
                </p:oleObj>
              </mc:Choice>
              <mc:Fallback>
                <p:oleObj name="Equation" r:id="rId6" imgW="6858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37508" y="84250"/>
                        <a:ext cx="1201662" cy="456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152185" y="6360646"/>
            <a:ext cx="991815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Gridded behavior??</a:t>
            </a:r>
            <a:endParaRPr lang="en-US" sz="1200" dirty="0"/>
          </a:p>
        </p:txBody>
      </p:sp>
      <p:pic>
        <p:nvPicPr>
          <p:cNvPr id="11" name="Picture 10" descr="Screen Shot 2016-07-27 at 4.44.09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44" y="4893172"/>
            <a:ext cx="3009581" cy="17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619" y="1693333"/>
            <a:ext cx="94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DOI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619" y="4729238"/>
            <a:ext cx="119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DOI – I+O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43237" y="4734521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mean = 3.4</a:t>
            </a:r>
          </a:p>
          <a:p>
            <a:r>
              <a:rPr lang="en-US" dirty="0" err="1" smtClean="0"/>
              <a:t>Acorr</a:t>
            </a:r>
            <a:r>
              <a:rPr lang="en-US" dirty="0" smtClean="0"/>
              <a:t> mean    = 6.7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43237" y="1560730"/>
            <a:ext cx="1987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mean = 6.0</a:t>
            </a:r>
          </a:p>
          <a:p>
            <a:r>
              <a:rPr lang="en-US" dirty="0" err="1" smtClean="0"/>
              <a:t>Acorr</a:t>
            </a:r>
            <a:r>
              <a:rPr lang="en-US" dirty="0" smtClean="0"/>
              <a:t> mean    = 9.9</a:t>
            </a:r>
            <a:endParaRPr lang="en-US" dirty="0"/>
          </a:p>
        </p:txBody>
      </p:sp>
      <p:pic>
        <p:nvPicPr>
          <p:cNvPr id="8" name="Picture 7" descr="Screen Shot 2016-07-28 at 11.39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43" y="706118"/>
            <a:ext cx="4820666" cy="2582499"/>
          </a:xfrm>
          <a:prstGeom prst="rect">
            <a:avLst/>
          </a:prstGeom>
        </p:spPr>
      </p:pic>
      <p:pic>
        <p:nvPicPr>
          <p:cNvPr id="9" name="Picture 8" descr="Screen Shot 2016-07-28 at 11.40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36" y="3771959"/>
            <a:ext cx="4687973" cy="252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ponse_HP8Ring_DetRing_20k_FullMas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7" y="649741"/>
            <a:ext cx="4703822" cy="2436188"/>
          </a:xfrm>
          <a:prstGeom prst="rect">
            <a:avLst/>
          </a:prstGeom>
        </p:spPr>
      </p:pic>
      <p:pic>
        <p:nvPicPr>
          <p:cNvPr id="5" name="Picture 4" descr="response_HP16Ring_DetRing_20k_FullMa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7" y="3569553"/>
            <a:ext cx="4866377" cy="2520378"/>
          </a:xfrm>
          <a:prstGeom prst="rect">
            <a:avLst/>
          </a:prstGeom>
        </p:spPr>
      </p:pic>
      <p:pic>
        <p:nvPicPr>
          <p:cNvPr id="6" name="Picture 5" descr="response_HP16Ring_DetRing_20k_2152Mas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30"/>
          <a:stretch/>
        </p:blipFill>
        <p:spPr>
          <a:xfrm>
            <a:off x="4838595" y="649741"/>
            <a:ext cx="4033013" cy="23852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0606" y="2968713"/>
            <a:ext cx="4570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16, Ringed detectors, 20k particles, mask = 2151… 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293" y="2968635"/>
            <a:ext cx="424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8, Ringed detectors, 20k particles, mask = full 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293" y="6089931"/>
            <a:ext cx="4322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16, Ringed detectors, 20k particles, mask = full 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0686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333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Moment analysis –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moment – </a:t>
            </a:r>
            <a:r>
              <a:rPr lang="en-US" b="1" dirty="0" smtClean="0"/>
              <a:t>variance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572" y="612408"/>
            <a:ext cx="8164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as we calculate the first moment in each direction, we can calculate the second moment in each direction (</a:t>
            </a:r>
            <a:r>
              <a:rPr lang="en-US" u="sng" dirty="0" smtClean="0"/>
              <a:t>don</a:t>
            </a:r>
            <a:r>
              <a:rPr lang="fr-FR" u="sng" dirty="0" smtClean="0"/>
              <a:t>’</a:t>
            </a:r>
            <a:r>
              <a:rPr lang="en-US" u="sng" dirty="0" smtClean="0"/>
              <a:t>t</a:t>
            </a:r>
            <a:r>
              <a:rPr lang="en-US" dirty="0" smtClean="0"/>
              <a:t> rescale the 1</a:t>
            </a:r>
            <a:r>
              <a:rPr lang="en-US" baseline="30000" dirty="0" smtClean="0"/>
              <a:t>st</a:t>
            </a:r>
            <a:r>
              <a:rPr lang="en-US" dirty="0" smtClean="0"/>
              <a:t> moment vector to be on the sphere). </a:t>
            </a:r>
          </a:p>
          <a:p>
            <a:r>
              <a:rPr lang="en-US" dirty="0" smtClean="0"/>
              <a:t>Once we have the variance in X, Y, and Z, what do we do with it?</a:t>
            </a:r>
          </a:p>
          <a:p>
            <a:r>
              <a:rPr lang="en-US" dirty="0"/>
              <a:t>	</a:t>
            </a:r>
            <a:r>
              <a:rPr lang="en-US" dirty="0" smtClean="0"/>
              <a:t>- total variance and standard deviation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28219"/>
              </p:ext>
            </p:extLst>
          </p:nvPr>
        </p:nvGraphicFramePr>
        <p:xfrm>
          <a:off x="5116359" y="53910"/>
          <a:ext cx="2316732" cy="558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3" imgW="1422400" imgH="342900" progId="Equation.3">
                  <p:embed/>
                </p:oleObj>
              </mc:Choice>
              <mc:Fallback>
                <p:oleObj name="Equation" r:id="rId3" imgW="14224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6359" y="53910"/>
                        <a:ext cx="2316732" cy="558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94651" y="290374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MLEM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888" y="4507698"/>
            <a:ext cx="971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AutoCorr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94159" y="3193812"/>
            <a:ext cx="787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(No DOI)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88861" y="4816555"/>
            <a:ext cx="787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(No DOI)</a:t>
            </a:r>
            <a:endParaRPr lang="en-US" sz="12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894518"/>
              </p:ext>
            </p:extLst>
          </p:nvPr>
        </p:nvGraphicFramePr>
        <p:xfrm>
          <a:off x="6757694" y="1352667"/>
          <a:ext cx="1515396" cy="63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5" imgW="1028700" imgH="469900" progId="Equation.3">
                  <p:embed/>
                </p:oleObj>
              </mc:Choice>
              <mc:Fallback>
                <p:oleObj name="Equation" r:id="rId5" imgW="10287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57694" y="1352667"/>
                        <a:ext cx="1515396" cy="63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 descr="Screen Shot 2016-07-28 at 4.59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73" y="2535298"/>
            <a:ext cx="2526019" cy="1493751"/>
          </a:xfrm>
          <a:prstGeom prst="rect">
            <a:avLst/>
          </a:prstGeom>
        </p:spPr>
      </p:pic>
      <p:pic>
        <p:nvPicPr>
          <p:cNvPr id="29" name="Picture 28" descr="Screen Shot 2016-07-28 at 4.59.1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73" y="4096444"/>
            <a:ext cx="2574890" cy="1499616"/>
          </a:xfrm>
          <a:prstGeom prst="rect">
            <a:avLst/>
          </a:prstGeom>
        </p:spPr>
      </p:pic>
      <p:pic>
        <p:nvPicPr>
          <p:cNvPr id="30" name="Picture 29" descr="Screen Shot 2016-07-28 at 4.59.1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7" y="2535298"/>
            <a:ext cx="2562686" cy="1499616"/>
          </a:xfrm>
          <a:prstGeom prst="rect">
            <a:avLst/>
          </a:prstGeom>
        </p:spPr>
      </p:pic>
      <p:pic>
        <p:nvPicPr>
          <p:cNvPr id="31" name="Picture 30" descr="Screen Shot 2016-07-28 at 4.59.2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7" y="4100385"/>
            <a:ext cx="2621247" cy="149961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519968" y="2161093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Variance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116359" y="2161093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Std. Deviation</a:t>
            </a:r>
            <a:endParaRPr lang="en-US" sz="1400" dirty="0"/>
          </a:p>
        </p:txBody>
      </p:sp>
      <p:pic>
        <p:nvPicPr>
          <p:cNvPr id="34" name="Picture 33" descr="Screen Shot 2016-07-28 at 5.01.53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03" y="5679596"/>
            <a:ext cx="2228312" cy="1026352"/>
          </a:xfrm>
          <a:prstGeom prst="rect">
            <a:avLst/>
          </a:prstGeom>
        </p:spPr>
      </p:pic>
      <p:pic>
        <p:nvPicPr>
          <p:cNvPr id="35" name="Picture 34" descr="Screen Shot 2016-07-28 at 5.02.50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28" y="5679596"/>
            <a:ext cx="2178860" cy="10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8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7-14 at 12.1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0" y="1574800"/>
            <a:ext cx="4238789" cy="3394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2490" y="5054889"/>
            <a:ext cx="35067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HP ringed, </a:t>
            </a:r>
            <a:r>
              <a:rPr lang="en-US" sz="1600" dirty="0" err="1" smtClean="0">
                <a:latin typeface="Times New Roman"/>
                <a:cs typeface="Times New Roman"/>
              </a:rPr>
              <a:t>Nside</a:t>
            </a:r>
            <a:r>
              <a:rPr lang="en-US" sz="1600" dirty="0" smtClean="0">
                <a:latin typeface="Times New Roman"/>
                <a:cs typeface="Times New Roman"/>
              </a:rPr>
              <a:t> = 16, Ringed detectors</a:t>
            </a: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1600" dirty="0" smtClean="0">
                <a:latin typeface="Times New Roman"/>
                <a:cs typeface="Times New Roman"/>
              </a:rPr>
              <a:t>100k particles, mask = 2152…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6-07-14 at 12.18.1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/>
          <a:stretch/>
        </p:blipFill>
        <p:spPr>
          <a:xfrm>
            <a:off x="4744765" y="1453675"/>
            <a:ext cx="4344386" cy="3601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3837" y="1029312"/>
            <a:ext cx="208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  <a:cs typeface="Times New Roman"/>
              </a:rPr>
              <a:t> S</a:t>
            </a:r>
            <a:r>
              <a:rPr lang="en-US" sz="1600" baseline="30000" dirty="0" smtClean="0">
                <a:latin typeface="+mj-lt"/>
                <a:cs typeface="Times New Roman"/>
              </a:rPr>
              <a:t>T</a:t>
            </a:r>
            <a:r>
              <a:rPr lang="en-US" sz="1600" dirty="0" smtClean="0">
                <a:latin typeface="+mj-lt"/>
                <a:cs typeface="Times New Roman"/>
              </a:rPr>
              <a:t>S (~autocorrelation)</a:t>
            </a:r>
            <a:endParaRPr lang="en-US" sz="1600" dirty="0">
              <a:latin typeface="+mj-lt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4028" y="99853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response = 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4762" y="1367866"/>
            <a:ext cx="258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Detector ID vs. Incident HP index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37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12.2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52877"/>
            <a:ext cx="4457435" cy="3249789"/>
          </a:xfrm>
          <a:prstGeom prst="rect">
            <a:avLst/>
          </a:prstGeom>
        </p:spPr>
      </p:pic>
      <p:pic>
        <p:nvPicPr>
          <p:cNvPr id="3" name="Picture 2" descr="Screen Shot 2016-07-14 at 12.22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80" y="1152877"/>
            <a:ext cx="4490982" cy="32497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344" y="4390998"/>
            <a:ext cx="426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reconstruction at every source angle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17444" y="4402666"/>
            <a:ext cx="230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Bring down color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12.23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3" y="1008945"/>
            <a:ext cx="4230550" cy="2339622"/>
          </a:xfrm>
          <a:prstGeom prst="rect">
            <a:avLst/>
          </a:prstGeom>
        </p:spPr>
      </p:pic>
      <p:pic>
        <p:nvPicPr>
          <p:cNvPr id="3" name="Picture 2" descr="Screen Shot 2016-07-14 at 12.2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9" y="1008944"/>
            <a:ext cx="4149274" cy="2339622"/>
          </a:xfrm>
          <a:prstGeom prst="rect">
            <a:avLst/>
          </a:prstGeom>
        </p:spPr>
      </p:pic>
      <p:pic>
        <p:nvPicPr>
          <p:cNvPr id="4" name="Picture 3" descr="Screen Shot 2016-07-14 at 12.24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3" y="3632905"/>
            <a:ext cx="4192512" cy="2283884"/>
          </a:xfrm>
          <a:prstGeom prst="rect">
            <a:avLst/>
          </a:prstGeom>
        </p:spPr>
      </p:pic>
      <p:pic>
        <p:nvPicPr>
          <p:cNvPr id="5" name="Picture 4" descr="Screen Shot 2016-07-14 at 12.24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88" y="3632905"/>
            <a:ext cx="4134283" cy="2283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523" y="379968"/>
            <a:ext cx="5627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reconstruction on 4pi sphere with interactive slider</a:t>
            </a:r>
          </a:p>
          <a:p>
            <a:r>
              <a:rPr lang="en-US" dirty="0" smtClean="0"/>
              <a:t>(25 iterations)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7-14 at 12.3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8" y="3897110"/>
            <a:ext cx="4295577" cy="2496969"/>
          </a:xfrm>
          <a:prstGeom prst="rect">
            <a:avLst/>
          </a:prstGeom>
        </p:spPr>
      </p:pic>
      <p:pic>
        <p:nvPicPr>
          <p:cNvPr id="4" name="Picture 3" descr="Screen Shot 2016-07-14 at 12.31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90" y="908050"/>
            <a:ext cx="4397764" cy="2590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189" y="3498144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930, 530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0058" y="6375690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820, 810</a:t>
            </a:r>
            <a:endParaRPr lang="en-US" dirty="0"/>
          </a:p>
        </p:txBody>
      </p:sp>
      <p:pic>
        <p:nvPicPr>
          <p:cNvPr id="7" name="Picture 6" descr="Screen Shot 2016-07-14 at 12.32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1" y="908050"/>
            <a:ext cx="4278097" cy="2590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069" y="3482812"/>
            <a:ext cx="171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1330, 1310</a:t>
            </a:r>
            <a:endParaRPr lang="en-US" dirty="0"/>
          </a:p>
        </p:txBody>
      </p:sp>
      <p:pic>
        <p:nvPicPr>
          <p:cNvPr id="9" name="Picture 8" descr="Screen Shot 2016-07-14 at 12.39.12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r="9442"/>
          <a:stretch/>
        </p:blipFill>
        <p:spPr>
          <a:xfrm>
            <a:off x="5101335" y="3897110"/>
            <a:ext cx="3828919" cy="24969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02362" y="6394079"/>
            <a:ext cx="222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1248:1312 (ring)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381000"/>
            <a:ext cx="250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sources, ring source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98667" y="381000"/>
            <a:ext cx="409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(now put a white cross on true location…)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3301</TotalTime>
  <Words>1091</Words>
  <Application>Microsoft Macintosh PowerPoint</Application>
  <PresentationFormat>On-screen Show (4:3)</PresentationFormat>
  <Paragraphs>198</Paragraphs>
  <Slides>62</Slides>
  <Notes>0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Office Theme</vt:lpstr>
      <vt:lpstr>Equation</vt:lpstr>
      <vt:lpstr>PRISM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</dc:title>
  <dc:creator>Daniel Hellfeld</dc:creator>
  <cp:lastModifiedBy>Daniel Hellfeld</cp:lastModifiedBy>
  <cp:revision>191</cp:revision>
  <dcterms:created xsi:type="dcterms:W3CDTF">2016-07-13T20:13:10Z</dcterms:created>
  <dcterms:modified xsi:type="dcterms:W3CDTF">2016-08-05T22:50:39Z</dcterms:modified>
</cp:coreProperties>
</file>